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lvl1pPr>
    <a:lvl2pPr marL="0" marR="0" indent="45720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lvl2pPr>
    <a:lvl3pPr marL="0" marR="0" indent="91440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lvl3pPr>
    <a:lvl4pPr marL="0" marR="0" indent="137160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lvl4pPr>
    <a:lvl5pPr marL="0" marR="0" indent="182880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lvl5pPr>
    <a:lvl6pPr marL="0" marR="0" indent="228600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lvl6pPr>
    <a:lvl7pPr marL="0" marR="0" indent="274320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lvl7pPr>
    <a:lvl8pPr marL="0" marR="0" indent="320040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lvl8pPr>
    <a:lvl9pPr marL="0" marR="0" indent="365760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wholeTbl>
    <a:band2H>
      <a:tcTxStyle b="def" i="def"/>
      <a:tcStyle>
        <a:tcBdr/>
        <a:fill>
          <a:solidFill>
            <a:srgbClr val="929292"/>
          </a:solidFill>
        </a:fill>
      </a:tcStyle>
    </a:band2H>
    <a:firstCol>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381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firstCol>
    <a:la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381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lastRow>
    <a:fir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381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firstRow>
  </a:tblStyle>
  <a:tblStyle styleId="{C7B018BB-80A7-4F77-B60F-C8B233D01FF8}" styleName="">
    <a:tblBg/>
    <a:wholeTbl>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wholeTbl>
    <a:band2H>
      <a:tcTxStyle b="def" i="def"/>
      <a:tcStyle>
        <a:tcBdr/>
        <a:fill>
          <a:solidFill>
            <a:srgbClr val="929292"/>
          </a:solidFill>
        </a:fill>
      </a:tcStyle>
    </a:band2H>
    <a:firstCol>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381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firstCol>
    <a:lastRow>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381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lastRow>
    <a:fir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chemeClr val="accent1">
              <a:satOff val="-1029"/>
              <a:lumOff val="-15629"/>
            </a:schemeClr>
          </a:solidFill>
        </a:fill>
      </a:tcStyle>
    </a:firstRow>
  </a:tblStyle>
  <a:tblStyle styleId="{EEE7283C-3CF3-47DC-8721-378D4A62B228}" styleName="">
    <a:tblBg/>
    <a:wholeTbl>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wholeTbl>
    <a:band2H>
      <a:tcTxStyle b="def" i="def"/>
      <a:tcStyle>
        <a:tcBdr/>
        <a:fill>
          <a:solidFill>
            <a:srgbClr val="929292"/>
          </a:solidFill>
        </a:fill>
      </a:tcStyle>
    </a:band2H>
    <a:firstCol>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chemeClr val="accent2">
              <a:hueOff val="-168224"/>
              <a:satOff val="18883"/>
              <a:lumOff val="-31844"/>
            </a:schemeClr>
          </a:solidFill>
        </a:fill>
      </a:tcStyle>
    </a:firstCol>
    <a:lastRow>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38100" cap="flat">
              <a:solidFill>
                <a:schemeClr val="accent2">
                  <a:hueOff val="-168224"/>
                  <a:satOff val="18883"/>
                  <a:lumOff val="-31844"/>
                </a:schemeClr>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lastRow>
    <a:fir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00DBBE"/>
          </a:solidFill>
        </a:fill>
      </a:tcStyle>
    </a:firstRow>
  </a:tblStyle>
  <a:tblStyle styleId="{CF821DB8-F4EB-4A41-A1BA-3FCAFE7338EE}" styleName="">
    <a:tblBg/>
    <a:wholeTbl>
      <a:tcTxStyle b="off" i="off">
        <a:font>
          <a:latin typeface="Graphik"/>
          <a:ea typeface="Graphik"/>
          <a:cs typeface="Graphik"/>
        </a:font>
        <a:srgbClr val="000000"/>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chemeClr val="accent4">
              <a:hueOff val="97492"/>
              <a:satOff val="-3125"/>
              <a:lumOff val="27021"/>
            </a:schemeClr>
          </a:solidFill>
        </a:fill>
      </a:tcStyle>
    </a:wholeTbl>
    <a:band2H>
      <a:tcTxStyle b="def" i="def"/>
      <a:tcStyle>
        <a:tcBdr/>
        <a:fill>
          <a:solidFill>
            <a:srgbClr val="FFFB00"/>
          </a:solidFill>
        </a:fill>
      </a:tcStyle>
    </a:band2H>
    <a:firstCol>
      <a:tcTxStyle b="on" i="off">
        <a:font>
          <a:latin typeface="Graphik Semibold"/>
          <a:ea typeface="Graphik Semibold"/>
          <a:cs typeface="Graphik Semibold"/>
        </a:font>
        <a:srgbClr val="000000"/>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chemeClr val="accent4">
              <a:hueOff val="-410732"/>
            </a:schemeClr>
          </a:solidFill>
        </a:fill>
      </a:tcStyle>
    </a:firstCol>
    <a:lastRow>
      <a:tcTxStyle b="on" i="off">
        <a:font>
          <a:latin typeface="Graphik Semibold"/>
          <a:ea typeface="Graphik Semibold"/>
          <a:cs typeface="Graphik Semibold"/>
        </a:font>
        <a:srgbClr val="000000"/>
      </a:tcTxStyle>
      <a:tcStyle>
        <a:tcBdr>
          <a:left>
            <a:ln w="12700" cap="flat">
              <a:solidFill>
                <a:srgbClr val="929292"/>
              </a:solidFill>
              <a:prstDash val="solid"/>
              <a:miter lim="400000"/>
            </a:ln>
          </a:left>
          <a:right>
            <a:ln w="12700" cap="flat">
              <a:solidFill>
                <a:srgbClr val="929292"/>
              </a:solidFill>
              <a:prstDash val="solid"/>
              <a:miter lim="400000"/>
            </a:ln>
          </a:right>
          <a:top>
            <a:ln w="38100" cap="flat">
              <a:solidFill>
                <a:schemeClr val="accent4">
                  <a:hueOff val="-410732"/>
                </a:schemeClr>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chemeClr val="accent4">
              <a:hueOff val="97492"/>
              <a:satOff val="-3125"/>
              <a:lumOff val="27021"/>
            </a:schemeClr>
          </a:solidFill>
        </a:fill>
      </a:tcStyle>
    </a:lastRow>
    <a:firstRow>
      <a:tcTxStyle b="on" i="off">
        <a:font>
          <a:latin typeface="Graphik Semibold"/>
          <a:ea typeface="Graphik Semibold"/>
          <a:cs typeface="Graphik Semibold"/>
        </a:font>
        <a:srgbClr val="000000"/>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chemeClr val="accent4">
              <a:hueOff val="-737021"/>
            </a:schemeClr>
          </a:solidFill>
        </a:fill>
      </a:tcStyle>
    </a:firstRow>
  </a:tblStyle>
  <a:tblStyle styleId="{33BA23B1-9221-436E-865A-0063620EA4FD}" styleName="">
    <a:tblBg/>
    <a:wholeTbl>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wholeTbl>
    <a:band2H>
      <a:tcTxStyle b="def" i="def"/>
      <a:tcStyle>
        <a:tcBdr/>
        <a:fill>
          <a:solidFill>
            <a:srgbClr val="DF9DFE"/>
          </a:solidFill>
        </a:fill>
      </a:tcStyle>
    </a:band2H>
    <a:firstCol>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chemeClr val="accent6">
              <a:hueOff val="114748"/>
              <a:satOff val="1446"/>
              <a:lumOff val="-8963"/>
            </a:schemeClr>
          </a:solidFill>
        </a:fill>
      </a:tcStyle>
    </a:firstCol>
    <a:la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38100" cap="flat">
              <a:solidFill>
                <a:schemeClr val="accent6">
                  <a:hueOff val="114748"/>
                  <a:satOff val="1446"/>
                  <a:lumOff val="-8963"/>
                </a:schemeClr>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lastRow>
    <a:fir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chemeClr val="accent6">
              <a:satOff val="-21357"/>
              <a:lumOff val="-20662"/>
            </a:schemeClr>
          </a:solidFill>
        </a:fill>
      </a:tcStyle>
    </a:firstRow>
  </a:tblStyle>
  <a:tblStyle styleId="{2708684C-4D16-4618-839F-0558EEFCDFE6}" styleName="">
    <a:tblBg/>
    <a:wholeTbl>
      <a:tcTxStyle b="off" i="off">
        <a:font>
          <a:latin typeface="Graphik"/>
          <a:ea typeface="Graphik"/>
          <a:cs typeface="Graphik"/>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wholeTbl>
    <a:band2H>
      <a:tcTxStyle b="def" i="def"/>
      <a:tcStyle>
        <a:tcBdr/>
        <a:fill>
          <a:solidFill>
            <a:srgbClr val="929292"/>
          </a:solidFill>
        </a:fill>
      </a:tcStyle>
    </a:band2H>
    <a:firstCol>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381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firstCol>
    <a:la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381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15161B"/>
          </a:solidFill>
        </a:fill>
      </a:tcStyle>
    </a:lastRow>
    <a:firstRow>
      <a:tcTxStyle b="on" i="off">
        <a:font>
          <a:latin typeface="Graphik Semibold"/>
          <a:ea typeface="Graphik Semibold"/>
          <a:cs typeface="Graphik Semibold"/>
        </a:font>
        <a:srgbClr val="FFFFFF"/>
      </a:tcTxStyle>
      <a:tcStyle>
        <a:tcBdr>
          <a:left>
            <a:ln w="12700" cap="flat">
              <a:solidFill>
                <a:srgbClr val="D5D5D5"/>
              </a:solidFill>
              <a:prstDash val="solid"/>
              <a:miter lim="400000"/>
            </a:ln>
          </a:left>
          <a:right>
            <a:ln w="12700" cap="flat">
              <a:solidFill>
                <a:srgbClr val="D5D5D5"/>
              </a:solidFill>
              <a:prstDash val="solid"/>
              <a:miter lim="400000"/>
            </a:ln>
          </a:right>
          <a:top>
            <a:ln w="12700" cap="flat">
              <a:solidFill>
                <a:srgbClr val="D5D5D5"/>
              </a:solidFill>
              <a:prstDash val="solid"/>
              <a:miter lim="400000"/>
            </a:ln>
          </a:top>
          <a:bottom>
            <a:ln w="12700" cap="flat">
              <a:solidFill>
                <a:srgbClr val="D5D5D5"/>
              </a:solidFill>
              <a:prstDash val="solid"/>
              <a:miter lim="400000"/>
            </a:ln>
          </a:bottom>
          <a:insideH>
            <a:ln w="12700" cap="flat">
              <a:solidFill>
                <a:srgbClr val="D5D5D5"/>
              </a:solidFill>
              <a:prstDash val="solid"/>
              <a:miter lim="400000"/>
            </a:ln>
          </a:insideH>
          <a:insideV>
            <a:ln w="12700" cap="flat">
              <a:solidFill>
                <a:srgbClr val="D5D5D5"/>
              </a:solidFill>
              <a:prstDash val="solid"/>
              <a:miter lim="400000"/>
            </a:ln>
          </a:insideV>
        </a:tcBdr>
        <a:fill>
          <a:solidFill>
            <a:srgbClr val="5E5E5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8" name="Shape 168"/>
          <p:cNvSpPr/>
          <p:nvPr>
            <p:ph type="sldImg"/>
          </p:nvPr>
        </p:nvSpPr>
        <p:spPr>
          <a:xfrm>
            <a:off x="1143000" y="685800"/>
            <a:ext cx="4572000" cy="3429000"/>
          </a:xfrm>
          <a:prstGeom prst="rect">
            <a:avLst/>
          </a:prstGeom>
        </p:spPr>
        <p:txBody>
          <a:bodyPr/>
          <a:lstStyle/>
          <a:p>
            <a:pPr/>
          </a:p>
        </p:txBody>
      </p:sp>
      <p:sp>
        <p:nvSpPr>
          <p:cNvPr id="169" name="Shape 16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6500" y="12268782"/>
            <a:ext cx="21971000" cy="660401"/>
          </a:xfrm>
          <a:prstGeom prst="rect">
            <a:avLst/>
          </a:prstGeom>
        </p:spPr>
        <p:txBody>
          <a:bodyPr lIns="45719" tIns="45719" rIns="45719" bIns="45719" anchor="b"/>
          <a:lstStyle>
            <a:lvl1pPr marL="0" indent="0" defTabSz="825500">
              <a:spcBef>
                <a:spcPts val="0"/>
              </a:spcBef>
              <a:buSzTx/>
              <a:buNone/>
              <a:defRPr sz="3300">
                <a:latin typeface="Produkt Light"/>
                <a:ea typeface="Produkt Light"/>
                <a:cs typeface="Produkt Light"/>
                <a:sym typeface="Produkt Light"/>
              </a:defRPr>
            </a:lvl1pPr>
          </a:lstStyle>
          <a:p>
            <a:pPr/>
            <a:r>
              <a:t>Author and Date</a:t>
            </a:r>
          </a:p>
        </p:txBody>
      </p:sp>
      <p:sp>
        <p:nvSpPr>
          <p:cNvPr id="12" name="Body Level One…"/>
          <p:cNvSpPr txBox="1"/>
          <p:nvPr>
            <p:ph type="body" sz="quarter" idx="1" hasCustomPrompt="1"/>
          </p:nvPr>
        </p:nvSpPr>
        <p:spPr>
          <a:xfrm>
            <a:off x="1206500" y="7357839"/>
            <a:ext cx="21971000" cy="2006601"/>
          </a:xfrm>
          <a:prstGeom prst="rect">
            <a:avLst/>
          </a:prstGeom>
        </p:spPr>
        <p:txBody>
          <a:bodyPr/>
          <a:lstStyle>
            <a:lvl1pPr marL="0" indent="0" defTabSz="825500">
              <a:spcBef>
                <a:spcPts val="0"/>
              </a:spcBef>
              <a:buSzTx/>
              <a:buNone/>
              <a:defRPr sz="5500">
                <a:latin typeface="+mn-lt"/>
                <a:ea typeface="+mn-ea"/>
                <a:cs typeface="+mn-cs"/>
                <a:sym typeface="Produkt Extralight"/>
              </a:defRPr>
            </a:lvl1pPr>
            <a:lvl2pPr marL="0" indent="457200" defTabSz="825500">
              <a:spcBef>
                <a:spcPts val="0"/>
              </a:spcBef>
              <a:buSzTx/>
              <a:buNone/>
              <a:defRPr sz="5500">
                <a:latin typeface="+mn-lt"/>
                <a:ea typeface="+mn-ea"/>
                <a:cs typeface="+mn-cs"/>
                <a:sym typeface="Produkt Extralight"/>
              </a:defRPr>
            </a:lvl2pPr>
            <a:lvl3pPr marL="0" indent="914400" defTabSz="825500">
              <a:spcBef>
                <a:spcPts val="0"/>
              </a:spcBef>
              <a:buSzTx/>
              <a:buNone/>
              <a:defRPr sz="5500">
                <a:latin typeface="+mn-lt"/>
                <a:ea typeface="+mn-ea"/>
                <a:cs typeface="+mn-cs"/>
                <a:sym typeface="Produkt Extralight"/>
              </a:defRPr>
            </a:lvl3pPr>
            <a:lvl4pPr marL="0" indent="1371600" defTabSz="825500">
              <a:spcBef>
                <a:spcPts val="0"/>
              </a:spcBef>
              <a:buSzTx/>
              <a:buNone/>
              <a:defRPr sz="5500">
                <a:latin typeface="+mn-lt"/>
                <a:ea typeface="+mn-ea"/>
                <a:cs typeface="+mn-cs"/>
                <a:sym typeface="Produkt Extralight"/>
              </a:defRPr>
            </a:lvl4pPr>
            <a:lvl5pPr marL="0" indent="1828800" defTabSz="825500">
              <a:spcBef>
                <a:spcPts val="0"/>
              </a:spcBef>
              <a:buSzTx/>
              <a:buNone/>
              <a:defRPr sz="5500">
                <a:latin typeface="+mn-lt"/>
                <a:ea typeface="+mn-ea"/>
                <a:cs typeface="+mn-cs"/>
                <a:sym typeface="Produkt Extralight"/>
              </a:defRPr>
            </a:lvl5pPr>
          </a:lstStyle>
          <a:p>
            <a:pPr/>
            <a:r>
              <a:t>Presentation Subtitle</a:t>
            </a:r>
          </a:p>
          <a:p>
            <a:pPr lvl="1"/>
            <a:r>
              <a:t/>
            </a:r>
          </a:p>
          <a:p>
            <a:pPr lvl="2"/>
            <a:r>
              <a:t/>
            </a:r>
          </a:p>
          <a:p>
            <a:pPr lvl="3"/>
            <a:r>
              <a:t/>
            </a:r>
          </a:p>
          <a:p>
            <a:pPr lvl="4"/>
            <a:r>
              <a:t/>
            </a:r>
          </a:p>
        </p:txBody>
      </p:sp>
      <p:sp>
        <p:nvSpPr>
          <p:cNvPr id="13" name="Presentation Title"/>
          <p:cNvSpPr txBox="1"/>
          <p:nvPr>
            <p:ph type="title" hasCustomPrompt="1"/>
          </p:nvPr>
        </p:nvSpPr>
        <p:spPr>
          <a:xfrm>
            <a:off x="1206500" y="2621719"/>
            <a:ext cx="21971000" cy="4648201"/>
          </a:xfrm>
          <a:prstGeom prst="rect">
            <a:avLst/>
          </a:prstGeom>
        </p:spPr>
        <p:txBody>
          <a:bodyPr anchor="b"/>
          <a:lstStyle>
            <a:lvl1pPr defTabSz="355600">
              <a:defRPr spc="-119" sz="12000"/>
            </a:lvl1pPr>
          </a:lstStyle>
          <a:p>
            <a:pPr/>
            <a:r>
              <a:t>Presentation Title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99" name="Slide Title"/>
          <p:cNvSpPr txBox="1"/>
          <p:nvPr>
            <p:ph type="title" hasCustomPrompt="1"/>
          </p:nvPr>
        </p:nvSpPr>
        <p:spPr>
          <a:prstGeom prst="rect">
            <a:avLst/>
          </a:prstGeom>
        </p:spPr>
        <p:txBody>
          <a:bodyPr/>
          <a:lstStyle/>
          <a:p>
            <a:pPr/>
            <a:r>
              <a:t>Slide Title</a:t>
            </a:r>
          </a:p>
        </p:txBody>
      </p:sp>
      <p:sp>
        <p:nvSpPr>
          <p:cNvPr id="100" name="Slide Subtitle"/>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Slide Subtitle</a:t>
            </a: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108" name="Agenda Subtitle"/>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Agenda Subtitle</a:t>
            </a:r>
          </a:p>
        </p:txBody>
      </p:sp>
      <p:sp>
        <p:nvSpPr>
          <p:cNvPr id="109" name="Body Level One…"/>
          <p:cNvSpPr txBox="1"/>
          <p:nvPr>
            <p:ph type="body" idx="1" hasCustomPrompt="1"/>
          </p:nvPr>
        </p:nvSpPr>
        <p:spPr>
          <a:xfrm>
            <a:off x="1206500" y="4248504"/>
            <a:ext cx="21971000" cy="8256012"/>
          </a:xfrm>
          <a:prstGeom prst="rect">
            <a:avLst/>
          </a:prstGeom>
        </p:spPr>
        <p:txBody>
          <a:bodyPr/>
          <a:lstStyle>
            <a:lvl1pPr marL="0" indent="0" defTabSz="825500">
              <a:spcBef>
                <a:spcPts val="6000"/>
              </a:spcBef>
              <a:buSzTx/>
              <a:buNone/>
              <a:defRPr sz="5000"/>
            </a:lvl1pPr>
            <a:lvl2pPr marL="0" indent="457200" defTabSz="825500">
              <a:spcBef>
                <a:spcPts val="6000"/>
              </a:spcBef>
              <a:buSzTx/>
              <a:buNone/>
              <a:defRPr sz="5000"/>
            </a:lvl2pPr>
            <a:lvl3pPr marL="0" indent="914400" defTabSz="825500">
              <a:spcBef>
                <a:spcPts val="6000"/>
              </a:spcBef>
              <a:buSzTx/>
              <a:buNone/>
              <a:defRPr sz="5000"/>
            </a:lvl3pPr>
            <a:lvl4pPr marL="0" indent="1371600" defTabSz="825500">
              <a:spcBef>
                <a:spcPts val="6000"/>
              </a:spcBef>
              <a:buSzTx/>
              <a:buNone/>
              <a:defRPr sz="5000"/>
            </a:lvl4pPr>
            <a:lvl5pPr marL="0" indent="1828800" defTabSz="825500">
              <a:spcBef>
                <a:spcPts val="6000"/>
              </a:spcBef>
              <a:buSzTx/>
              <a:buNone/>
              <a:defRPr sz="5000"/>
            </a:lvl5pPr>
          </a:lstStyle>
          <a:p>
            <a:pPr/>
            <a:r>
              <a:t>Agenda Topics</a:t>
            </a:r>
          </a:p>
          <a:p>
            <a:pPr lvl="1"/>
            <a:r>
              <a:t/>
            </a:r>
          </a:p>
          <a:p>
            <a:pPr lvl="2"/>
            <a:r>
              <a:t/>
            </a:r>
          </a:p>
          <a:p>
            <a:pPr lvl="3"/>
            <a:r>
              <a:t/>
            </a:r>
          </a:p>
          <a:p>
            <a:pPr lvl="4"/>
            <a:r>
              <a:t/>
            </a:r>
          </a:p>
        </p:txBody>
      </p:sp>
      <p:sp>
        <p:nvSpPr>
          <p:cNvPr id="110" name="Agenda Title"/>
          <p:cNvSpPr txBox="1"/>
          <p:nvPr>
            <p:ph type="title" hasCustomPrompt="1"/>
          </p:nvPr>
        </p:nvSpPr>
        <p:spPr>
          <a:prstGeom prst="rect">
            <a:avLst/>
          </a:prstGeom>
        </p:spPr>
        <p:txBody>
          <a:bodyPr/>
          <a:lstStyle/>
          <a:p>
            <a:pPr/>
            <a:r>
              <a:t>Agenda Title</a:t>
            </a:r>
          </a:p>
        </p:txBody>
      </p:sp>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8" name="Body Level One…"/>
          <p:cNvSpPr txBox="1"/>
          <p:nvPr>
            <p:ph type="body" sz="half" idx="1" hasCustomPrompt="1"/>
          </p:nvPr>
        </p:nvSpPr>
        <p:spPr>
          <a:xfrm>
            <a:off x="1206500" y="4191644"/>
            <a:ext cx="21971000" cy="4089401"/>
          </a:xfrm>
          <a:prstGeom prst="rect">
            <a:avLst/>
          </a:prstGeom>
        </p:spPr>
        <p:txBody>
          <a:bodyPr anchor="ctr"/>
          <a:lstStyle>
            <a:lvl1pPr marL="0" indent="0" algn="ctr">
              <a:lnSpc>
                <a:spcPct val="90000"/>
              </a:lnSpc>
              <a:spcBef>
                <a:spcPts val="0"/>
              </a:spcBef>
              <a:buSzTx/>
              <a:buNone/>
              <a:defRPr spc="-119" sz="12000">
                <a:latin typeface="+mn-lt"/>
                <a:ea typeface="+mn-ea"/>
                <a:cs typeface="+mn-cs"/>
                <a:sym typeface="Produkt Extralight"/>
              </a:defRPr>
            </a:lvl1pPr>
            <a:lvl2pPr marL="0" indent="457200" algn="ctr">
              <a:lnSpc>
                <a:spcPct val="90000"/>
              </a:lnSpc>
              <a:spcBef>
                <a:spcPts val="0"/>
              </a:spcBef>
              <a:buSzTx/>
              <a:buNone/>
              <a:defRPr spc="-119" sz="12000">
                <a:latin typeface="+mn-lt"/>
                <a:ea typeface="+mn-ea"/>
                <a:cs typeface="+mn-cs"/>
                <a:sym typeface="Produkt Extralight"/>
              </a:defRPr>
            </a:lvl2pPr>
            <a:lvl3pPr marL="0" indent="914400" algn="ctr">
              <a:lnSpc>
                <a:spcPct val="90000"/>
              </a:lnSpc>
              <a:spcBef>
                <a:spcPts val="0"/>
              </a:spcBef>
              <a:buSzTx/>
              <a:buNone/>
              <a:defRPr spc="-119" sz="12000">
                <a:latin typeface="+mn-lt"/>
                <a:ea typeface="+mn-ea"/>
                <a:cs typeface="+mn-cs"/>
                <a:sym typeface="Produkt Extralight"/>
              </a:defRPr>
            </a:lvl3pPr>
            <a:lvl4pPr marL="0" indent="1371600" algn="ctr">
              <a:lnSpc>
                <a:spcPct val="90000"/>
              </a:lnSpc>
              <a:spcBef>
                <a:spcPts val="0"/>
              </a:spcBef>
              <a:buSzTx/>
              <a:buNone/>
              <a:defRPr spc="-119" sz="12000">
                <a:latin typeface="+mn-lt"/>
                <a:ea typeface="+mn-ea"/>
                <a:cs typeface="+mn-cs"/>
                <a:sym typeface="Produkt Extralight"/>
              </a:defRPr>
            </a:lvl4pPr>
            <a:lvl5pPr marL="0" indent="1828800" algn="ctr">
              <a:lnSpc>
                <a:spcPct val="90000"/>
              </a:lnSpc>
              <a:spcBef>
                <a:spcPts val="0"/>
              </a:spcBef>
              <a:buSzTx/>
              <a:buNone/>
              <a:defRPr spc="-119" sz="12000">
                <a:latin typeface="+mn-lt"/>
                <a:ea typeface="+mn-ea"/>
                <a:cs typeface="+mn-cs"/>
                <a:sym typeface="Produkt Extralight"/>
              </a:defRPr>
            </a:lvl5pPr>
          </a:lstStyle>
          <a:p>
            <a:pPr/>
            <a:r>
              <a:t>Statement</a:t>
            </a:r>
          </a:p>
          <a:p>
            <a:pPr lvl="1"/>
            <a:r>
              <a:t/>
            </a:r>
          </a:p>
          <a:p>
            <a:pPr lvl="2"/>
            <a:r>
              <a:t/>
            </a:r>
          </a:p>
          <a:p>
            <a:pPr lvl="3"/>
            <a:r>
              <a:t/>
            </a:r>
          </a:p>
          <a:p>
            <a:pPr lvl="4"/>
            <a:r>
              <a:t/>
            </a: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6" name="Body Level One…"/>
          <p:cNvSpPr txBox="1"/>
          <p:nvPr>
            <p:ph type="body" idx="1" hasCustomPrompt="1"/>
          </p:nvPr>
        </p:nvSpPr>
        <p:spPr>
          <a:xfrm>
            <a:off x="1206500" y="1207360"/>
            <a:ext cx="21971000" cy="7351451"/>
          </a:xfrm>
          <a:prstGeom prst="rect">
            <a:avLst/>
          </a:prstGeom>
        </p:spPr>
        <p:txBody>
          <a:bodyPr anchor="b"/>
          <a:lstStyle>
            <a:lvl1pPr marL="0" indent="0" algn="ctr">
              <a:lnSpc>
                <a:spcPct val="90000"/>
              </a:lnSpc>
              <a:spcBef>
                <a:spcPts val="0"/>
              </a:spcBef>
              <a:buSzTx/>
              <a:buNone/>
              <a:defRPr spc="-1750" sz="35000">
                <a:latin typeface="+mn-lt"/>
                <a:ea typeface="+mn-ea"/>
                <a:cs typeface="+mn-cs"/>
                <a:sym typeface="Produkt Extralight"/>
              </a:defRPr>
            </a:lvl1pPr>
            <a:lvl2pPr marL="0" indent="457200" algn="ctr">
              <a:lnSpc>
                <a:spcPct val="90000"/>
              </a:lnSpc>
              <a:spcBef>
                <a:spcPts val="0"/>
              </a:spcBef>
              <a:buSzTx/>
              <a:buNone/>
              <a:defRPr spc="-1750" sz="35000">
                <a:latin typeface="+mn-lt"/>
                <a:ea typeface="+mn-ea"/>
                <a:cs typeface="+mn-cs"/>
                <a:sym typeface="Produkt Extralight"/>
              </a:defRPr>
            </a:lvl2pPr>
            <a:lvl3pPr marL="0" indent="914400" algn="ctr">
              <a:lnSpc>
                <a:spcPct val="90000"/>
              </a:lnSpc>
              <a:spcBef>
                <a:spcPts val="0"/>
              </a:spcBef>
              <a:buSzTx/>
              <a:buNone/>
              <a:defRPr spc="-1750" sz="35000">
                <a:latin typeface="+mn-lt"/>
                <a:ea typeface="+mn-ea"/>
                <a:cs typeface="+mn-cs"/>
                <a:sym typeface="Produkt Extralight"/>
              </a:defRPr>
            </a:lvl3pPr>
            <a:lvl4pPr marL="0" indent="1371600" algn="ctr">
              <a:lnSpc>
                <a:spcPct val="90000"/>
              </a:lnSpc>
              <a:spcBef>
                <a:spcPts val="0"/>
              </a:spcBef>
              <a:buSzTx/>
              <a:buNone/>
              <a:defRPr spc="-1750" sz="35000">
                <a:latin typeface="+mn-lt"/>
                <a:ea typeface="+mn-ea"/>
                <a:cs typeface="+mn-cs"/>
                <a:sym typeface="Produkt Extralight"/>
              </a:defRPr>
            </a:lvl4pPr>
            <a:lvl5pPr marL="0" indent="1828800" algn="ctr">
              <a:lnSpc>
                <a:spcPct val="90000"/>
              </a:lnSpc>
              <a:spcBef>
                <a:spcPts val="0"/>
              </a:spcBef>
              <a:buSzTx/>
              <a:buNone/>
              <a:defRPr spc="-1750" sz="35000">
                <a:latin typeface="+mn-lt"/>
                <a:ea typeface="+mn-ea"/>
                <a:cs typeface="+mn-cs"/>
                <a:sym typeface="Produkt Extralight"/>
              </a:defRPr>
            </a:lvl5pPr>
          </a:lstStyle>
          <a:p>
            <a:pPr/>
            <a:r>
              <a:t>100%</a:t>
            </a:r>
          </a:p>
          <a:p>
            <a:pPr lvl="1"/>
            <a:r>
              <a:t/>
            </a:r>
          </a:p>
          <a:p>
            <a:pPr lvl="2"/>
            <a:r>
              <a:t/>
            </a:r>
          </a:p>
          <a:p>
            <a:pPr lvl="3"/>
            <a:r>
              <a:t/>
            </a:r>
          </a:p>
          <a:p>
            <a:pPr lvl="4"/>
            <a:r>
              <a:t/>
            </a:r>
          </a:p>
        </p:txBody>
      </p:sp>
      <p:sp>
        <p:nvSpPr>
          <p:cNvPr id="127" name="Fact information"/>
          <p:cNvSpPr txBox="1"/>
          <p:nvPr>
            <p:ph type="body" sz="quarter" idx="21" hasCustomPrompt="1"/>
          </p:nvPr>
        </p:nvSpPr>
        <p:spPr>
          <a:xfrm>
            <a:off x="1206500" y="8128000"/>
            <a:ext cx="21971000" cy="1079500"/>
          </a:xfrm>
          <a:prstGeom prst="rect">
            <a:avLst/>
          </a:prstGeom>
        </p:spPr>
        <p:txBody>
          <a:bodyPr lIns="45719" tIns="45719" rIns="45719" bIns="45719"/>
          <a:lstStyle>
            <a:lvl1pPr marL="0" indent="0" algn="ctr" defTabSz="825500">
              <a:lnSpc>
                <a:spcPct val="90000"/>
              </a:lnSpc>
              <a:spcBef>
                <a:spcPts val="0"/>
              </a:spcBef>
              <a:buSzTx/>
              <a:buNone/>
              <a:defRPr spc="-55" sz="5500">
                <a:latin typeface="+mn-lt"/>
                <a:ea typeface="+mn-ea"/>
                <a:cs typeface="+mn-cs"/>
                <a:sym typeface="Produkt Extralight"/>
              </a:defRPr>
            </a:lvl1pPr>
          </a:lstStyle>
          <a:p>
            <a:pPr/>
            <a:r>
              <a:t>Fact information</a:t>
            </a: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5" name="Body Level One…"/>
          <p:cNvSpPr txBox="1"/>
          <p:nvPr>
            <p:ph type="body" sz="quarter" idx="1" hasCustomPrompt="1"/>
          </p:nvPr>
        </p:nvSpPr>
        <p:spPr>
          <a:xfrm>
            <a:off x="5194300" y="4165600"/>
            <a:ext cx="13995400" cy="4428667"/>
          </a:xfrm>
          <a:prstGeom prst="rect">
            <a:avLst/>
          </a:prstGeom>
        </p:spPr>
        <p:txBody>
          <a:bodyPr anchor="b"/>
          <a:lstStyle>
            <a:lvl1pPr marL="254000" indent="-254000">
              <a:lnSpc>
                <a:spcPct val="90000"/>
              </a:lnSpc>
              <a:spcBef>
                <a:spcPts val="0"/>
              </a:spcBef>
              <a:buSzTx/>
              <a:buNone/>
              <a:defRPr spc="-93" sz="9300">
                <a:latin typeface="+mn-lt"/>
                <a:ea typeface="+mn-ea"/>
                <a:cs typeface="+mn-cs"/>
                <a:sym typeface="Produkt Extralight"/>
              </a:defRPr>
            </a:lvl1pPr>
            <a:lvl2pPr marL="254000" indent="203200">
              <a:lnSpc>
                <a:spcPct val="90000"/>
              </a:lnSpc>
              <a:spcBef>
                <a:spcPts val="0"/>
              </a:spcBef>
              <a:buSzTx/>
              <a:buNone/>
              <a:defRPr spc="-93" sz="9300">
                <a:latin typeface="+mn-lt"/>
                <a:ea typeface="+mn-ea"/>
                <a:cs typeface="+mn-cs"/>
                <a:sym typeface="Produkt Extralight"/>
              </a:defRPr>
            </a:lvl2pPr>
            <a:lvl3pPr marL="254000" indent="660400">
              <a:lnSpc>
                <a:spcPct val="90000"/>
              </a:lnSpc>
              <a:spcBef>
                <a:spcPts val="0"/>
              </a:spcBef>
              <a:buSzTx/>
              <a:buNone/>
              <a:defRPr spc="-93" sz="9300">
                <a:latin typeface="+mn-lt"/>
                <a:ea typeface="+mn-ea"/>
                <a:cs typeface="+mn-cs"/>
                <a:sym typeface="Produkt Extralight"/>
              </a:defRPr>
            </a:lvl3pPr>
            <a:lvl4pPr marL="254000" indent="1117600">
              <a:lnSpc>
                <a:spcPct val="90000"/>
              </a:lnSpc>
              <a:spcBef>
                <a:spcPts val="0"/>
              </a:spcBef>
              <a:buSzTx/>
              <a:buNone/>
              <a:defRPr spc="-93" sz="9300">
                <a:latin typeface="+mn-lt"/>
                <a:ea typeface="+mn-ea"/>
                <a:cs typeface="+mn-cs"/>
                <a:sym typeface="Produkt Extralight"/>
              </a:defRPr>
            </a:lvl4pPr>
            <a:lvl5pPr marL="254000" indent="1574800">
              <a:lnSpc>
                <a:spcPct val="90000"/>
              </a:lnSpc>
              <a:spcBef>
                <a:spcPts val="0"/>
              </a:spcBef>
              <a:buSzTx/>
              <a:buNone/>
              <a:defRPr spc="-93" sz="9300">
                <a:latin typeface="+mn-lt"/>
                <a:ea typeface="+mn-ea"/>
                <a:cs typeface="+mn-cs"/>
                <a:sym typeface="Produkt Extralight"/>
              </a:defRPr>
            </a:lvl5pPr>
          </a:lstStyle>
          <a:p>
            <a:pPr/>
            <a:r>
              <a:t>“Notable Quote”</a:t>
            </a:r>
          </a:p>
          <a:p>
            <a:pPr lvl="1"/>
            <a:r>
              <a:t/>
            </a:r>
          </a:p>
          <a:p>
            <a:pPr lvl="2"/>
            <a:r>
              <a:t/>
            </a:r>
          </a:p>
          <a:p>
            <a:pPr lvl="3"/>
            <a:r>
              <a:t/>
            </a:r>
          </a:p>
          <a:p>
            <a:pPr lvl="4"/>
            <a:r>
              <a:t/>
            </a:r>
          </a:p>
        </p:txBody>
      </p:sp>
      <p:sp>
        <p:nvSpPr>
          <p:cNvPr id="136" name="Attribution"/>
          <p:cNvSpPr txBox="1"/>
          <p:nvPr>
            <p:ph type="body" sz="quarter" idx="21" hasCustomPrompt="1"/>
          </p:nvPr>
        </p:nvSpPr>
        <p:spPr>
          <a:xfrm>
            <a:off x="5456257" y="9559997"/>
            <a:ext cx="13471486" cy="698501"/>
          </a:xfrm>
          <a:prstGeom prst="rect">
            <a:avLst/>
          </a:prstGeom>
        </p:spPr>
        <p:txBody>
          <a:bodyPr lIns="45719" tIns="45719" rIns="45719" bIns="45719"/>
          <a:lstStyle>
            <a:lvl1pPr marL="0" indent="0" defTabSz="825500">
              <a:spcBef>
                <a:spcPts val="0"/>
              </a:spcBef>
              <a:buSzTx/>
              <a:buNone/>
              <a:defRPr sz="3600">
                <a:latin typeface="Produkt Light"/>
                <a:ea typeface="Produkt Light"/>
                <a:cs typeface="Produkt Light"/>
                <a:sym typeface="Produkt Light"/>
              </a:defRPr>
            </a:lvl1pPr>
          </a:lstStyle>
          <a:p>
            <a:pPr/>
            <a:r>
              <a:t>Attribution</a:t>
            </a: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44" name="Black and white close-up of curved pieces of paper"/>
          <p:cNvSpPr/>
          <p:nvPr>
            <p:ph type="pic" sz="quarter" idx="21"/>
          </p:nvPr>
        </p:nvSpPr>
        <p:spPr>
          <a:xfrm>
            <a:off x="7353300" y="3632200"/>
            <a:ext cx="9677400" cy="6451600"/>
          </a:xfrm>
          <a:prstGeom prst="rect">
            <a:avLst/>
          </a:prstGeom>
        </p:spPr>
        <p:txBody>
          <a:bodyPr lIns="91439" tIns="45719" rIns="91439" bIns="45719">
            <a:noAutofit/>
          </a:bodyPr>
          <a:lstStyle/>
          <a:p>
            <a:pPr/>
          </a:p>
        </p:txBody>
      </p:sp>
      <p:sp>
        <p:nvSpPr>
          <p:cNvPr id="145" name="Grey disc against a grey background"/>
          <p:cNvSpPr/>
          <p:nvPr>
            <p:ph type="pic" sz="quarter" idx="22"/>
          </p:nvPr>
        </p:nvSpPr>
        <p:spPr>
          <a:xfrm>
            <a:off x="14897100" y="3632200"/>
            <a:ext cx="9131300" cy="6457073"/>
          </a:xfrm>
          <a:prstGeom prst="rect">
            <a:avLst/>
          </a:prstGeom>
        </p:spPr>
        <p:txBody>
          <a:bodyPr lIns="91439" tIns="45719" rIns="91439" bIns="45719">
            <a:noAutofit/>
          </a:bodyPr>
          <a:lstStyle/>
          <a:p>
            <a:pPr/>
          </a:p>
        </p:txBody>
      </p:sp>
      <p:sp>
        <p:nvSpPr>
          <p:cNvPr id="146" name="Abstract image of two grey discs intersecting"/>
          <p:cNvSpPr/>
          <p:nvPr>
            <p:ph type="pic" sz="half" idx="23"/>
          </p:nvPr>
        </p:nvSpPr>
        <p:spPr>
          <a:xfrm>
            <a:off x="-749300" y="3632200"/>
            <a:ext cx="11303000" cy="6451600"/>
          </a:xfrm>
          <a:prstGeom prst="rect">
            <a:avLst/>
          </a:prstGeom>
        </p:spPr>
        <p:txBody>
          <a:bodyPr lIns="91439" tIns="45719" rIns="91439" bIns="45719">
            <a:noAutofit/>
          </a:bodyPr>
          <a:lstStyle/>
          <a:p>
            <a:pPr/>
          </a:p>
        </p:txBody>
      </p:sp>
      <p:sp>
        <p:nvSpPr>
          <p:cNvPr id="1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solidFill>
          <a:srgbClr val="000000"/>
        </a:solidFill>
      </p:bgPr>
    </p:bg>
    <p:spTree>
      <p:nvGrpSpPr>
        <p:cNvPr id="1" name=""/>
        <p:cNvGrpSpPr/>
        <p:nvPr/>
      </p:nvGrpSpPr>
      <p:grpSpPr>
        <a:xfrm>
          <a:off x="0" y="0"/>
          <a:ext cx="0" cy="0"/>
          <a:chOff x="0" y="0"/>
          <a:chExt cx="0" cy="0"/>
        </a:xfrm>
      </p:grpSpPr>
      <p:sp>
        <p:nvSpPr>
          <p:cNvPr id="154" name="Black and white close-up of woven texture"/>
          <p:cNvSpPr/>
          <p:nvPr>
            <p:ph type="pic" idx="21"/>
          </p:nvPr>
        </p:nvSpPr>
        <p:spPr>
          <a:xfrm>
            <a:off x="-38100" y="-1293994"/>
            <a:ext cx="24447500" cy="16295514"/>
          </a:xfrm>
          <a:prstGeom prst="rect">
            <a:avLst/>
          </a:prstGeom>
        </p:spPr>
        <p:txBody>
          <a:bodyPr lIns="91439" tIns="45719" rIns="91439" bIns="45719">
            <a:noAutofit/>
          </a:bodyPr>
          <a:lstStyle/>
          <a:p>
            <a:pPr/>
          </a:p>
        </p:txBody>
      </p:sp>
      <p:sp>
        <p:nvSpPr>
          <p:cNvPr id="1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bg>
      <p:bgPr>
        <a:solidFill>
          <a:srgbClr val="000000"/>
        </a:solidFill>
      </p:bgPr>
    </p:bg>
    <p:spTree>
      <p:nvGrpSpPr>
        <p:cNvPr id="1" name=""/>
        <p:cNvGrpSpPr/>
        <p:nvPr/>
      </p:nvGrpSpPr>
      <p:grpSpPr>
        <a:xfrm>
          <a:off x="0" y="0"/>
          <a:ext cx="0" cy="0"/>
          <a:chOff x="0" y="0"/>
          <a:chExt cx="0" cy="0"/>
        </a:xfrm>
      </p:grpSpPr>
      <p:sp>
        <p:nvSpPr>
          <p:cNvPr id="21" name="Grey abstract curve and line"/>
          <p:cNvSpPr/>
          <p:nvPr>
            <p:ph type="pic" idx="21"/>
          </p:nvPr>
        </p:nvSpPr>
        <p:spPr>
          <a:xfrm>
            <a:off x="-50800" y="-1828800"/>
            <a:ext cx="24574500" cy="17373600"/>
          </a:xfrm>
          <a:prstGeom prst="rect">
            <a:avLst/>
          </a:prstGeom>
        </p:spPr>
        <p:txBody>
          <a:bodyPr lIns="91439" tIns="45719" rIns="91439" bIns="45719">
            <a:noAutofit/>
          </a:bodyPr>
          <a:lstStyle/>
          <a:p>
            <a:pPr/>
          </a:p>
        </p:txBody>
      </p:sp>
      <p:sp>
        <p:nvSpPr>
          <p:cNvPr id="22" name="Author and Date"/>
          <p:cNvSpPr txBox="1"/>
          <p:nvPr>
            <p:ph type="body" sz="quarter" idx="22" hasCustomPrompt="1"/>
          </p:nvPr>
        </p:nvSpPr>
        <p:spPr>
          <a:xfrm>
            <a:off x="1206500" y="12268200"/>
            <a:ext cx="21971000" cy="660400"/>
          </a:xfrm>
          <a:prstGeom prst="rect">
            <a:avLst/>
          </a:prstGeom>
        </p:spPr>
        <p:txBody>
          <a:bodyPr lIns="45719" tIns="45719" rIns="45719" bIns="45719" anchor="b"/>
          <a:lstStyle>
            <a:lvl1pPr marL="0" indent="0" defTabSz="825500">
              <a:spcBef>
                <a:spcPts val="0"/>
              </a:spcBef>
              <a:buSzTx/>
              <a:buNone/>
              <a:defRPr sz="3300">
                <a:latin typeface="Produkt Light"/>
                <a:ea typeface="Produkt Light"/>
                <a:cs typeface="Produkt Light"/>
                <a:sym typeface="Produkt Light"/>
              </a:defRPr>
            </a:lvl1pPr>
          </a:lstStyle>
          <a:p>
            <a:pPr/>
            <a:r>
              <a:t>Author and Date</a:t>
            </a:r>
          </a:p>
        </p:txBody>
      </p:sp>
      <p:sp>
        <p:nvSpPr>
          <p:cNvPr id="23" name="Body Level One…"/>
          <p:cNvSpPr txBox="1"/>
          <p:nvPr>
            <p:ph type="body" sz="quarter" idx="1" hasCustomPrompt="1"/>
          </p:nvPr>
        </p:nvSpPr>
        <p:spPr>
          <a:xfrm>
            <a:off x="1206500" y="7353300"/>
            <a:ext cx="21971000" cy="2006600"/>
          </a:xfrm>
          <a:prstGeom prst="rect">
            <a:avLst/>
          </a:prstGeom>
        </p:spPr>
        <p:txBody>
          <a:bodyPr/>
          <a:lstStyle>
            <a:lvl1pPr marL="0" indent="0" defTabSz="825500">
              <a:spcBef>
                <a:spcPts val="0"/>
              </a:spcBef>
              <a:buSzTx/>
              <a:buNone/>
              <a:defRPr sz="5500">
                <a:latin typeface="+mn-lt"/>
                <a:ea typeface="+mn-ea"/>
                <a:cs typeface="+mn-cs"/>
                <a:sym typeface="Produkt Extralight"/>
              </a:defRPr>
            </a:lvl1pPr>
            <a:lvl2pPr marL="0" indent="457200" defTabSz="825500">
              <a:spcBef>
                <a:spcPts val="0"/>
              </a:spcBef>
              <a:buSzTx/>
              <a:buNone/>
              <a:defRPr sz="5500">
                <a:latin typeface="+mn-lt"/>
                <a:ea typeface="+mn-ea"/>
                <a:cs typeface="+mn-cs"/>
                <a:sym typeface="Produkt Extralight"/>
              </a:defRPr>
            </a:lvl2pPr>
            <a:lvl3pPr marL="0" indent="914400" defTabSz="825500">
              <a:spcBef>
                <a:spcPts val="0"/>
              </a:spcBef>
              <a:buSzTx/>
              <a:buNone/>
              <a:defRPr sz="5500">
                <a:latin typeface="+mn-lt"/>
                <a:ea typeface="+mn-ea"/>
                <a:cs typeface="+mn-cs"/>
                <a:sym typeface="Produkt Extralight"/>
              </a:defRPr>
            </a:lvl3pPr>
            <a:lvl4pPr marL="0" indent="1371600" defTabSz="825500">
              <a:spcBef>
                <a:spcPts val="0"/>
              </a:spcBef>
              <a:buSzTx/>
              <a:buNone/>
              <a:defRPr sz="5500">
                <a:latin typeface="+mn-lt"/>
                <a:ea typeface="+mn-ea"/>
                <a:cs typeface="+mn-cs"/>
                <a:sym typeface="Produkt Extralight"/>
              </a:defRPr>
            </a:lvl4pPr>
            <a:lvl5pPr marL="0" indent="1828800" defTabSz="825500">
              <a:spcBef>
                <a:spcPts val="0"/>
              </a:spcBef>
              <a:buSzTx/>
              <a:buNone/>
              <a:defRPr sz="5500">
                <a:latin typeface="+mn-lt"/>
                <a:ea typeface="+mn-ea"/>
                <a:cs typeface="+mn-cs"/>
                <a:sym typeface="Produkt Extralight"/>
              </a:defRPr>
            </a:lvl5pPr>
          </a:lstStyle>
          <a:p>
            <a:pPr/>
            <a:r>
              <a:t>Presentation Subtitle</a:t>
            </a:r>
          </a:p>
          <a:p>
            <a:pPr lvl="1"/>
            <a:r>
              <a:t/>
            </a:r>
          </a:p>
          <a:p>
            <a:pPr lvl="2"/>
            <a:r>
              <a:t/>
            </a:r>
          </a:p>
          <a:p>
            <a:pPr lvl="3"/>
            <a:r>
              <a:t/>
            </a:r>
          </a:p>
          <a:p>
            <a:pPr lvl="4"/>
            <a:r>
              <a:t/>
            </a:r>
          </a:p>
        </p:txBody>
      </p:sp>
      <p:sp>
        <p:nvSpPr>
          <p:cNvPr id="24" name="Presentation Title"/>
          <p:cNvSpPr txBox="1"/>
          <p:nvPr>
            <p:ph type="title" hasCustomPrompt="1"/>
          </p:nvPr>
        </p:nvSpPr>
        <p:spPr>
          <a:xfrm>
            <a:off x="1206500" y="2611945"/>
            <a:ext cx="21971000" cy="4648201"/>
          </a:xfrm>
          <a:prstGeom prst="rect">
            <a:avLst/>
          </a:prstGeom>
        </p:spPr>
        <p:txBody>
          <a:bodyPr anchor="b"/>
          <a:lstStyle>
            <a:lvl1pPr defTabSz="355600">
              <a:defRPr spc="-119" sz="12000"/>
            </a:lvl1pPr>
          </a:lstStyle>
          <a:p>
            <a:pPr/>
            <a:r>
              <a:t>Presentation Title</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Corridor of an open-air concrete structure under a partly cloudy sky"/>
          <p:cNvSpPr/>
          <p:nvPr>
            <p:ph type="pic" idx="21"/>
          </p:nvPr>
        </p:nvSpPr>
        <p:spPr>
          <a:xfrm>
            <a:off x="8140700" y="0"/>
            <a:ext cx="20574000" cy="137160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3335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149476"/>
            <a:ext cx="9779000" cy="5385424"/>
          </a:xfrm>
          <a:prstGeom prst="rect">
            <a:avLst/>
          </a:prstGeom>
        </p:spPr>
        <p:txBody>
          <a:bodyPr/>
          <a:lstStyle>
            <a:lvl1pPr marL="0" indent="0" defTabSz="825500">
              <a:spcBef>
                <a:spcPts val="0"/>
              </a:spcBef>
              <a:buSzTx/>
              <a:buNone/>
              <a:defRPr sz="5500">
                <a:latin typeface="+mn-lt"/>
                <a:ea typeface="+mn-ea"/>
                <a:cs typeface="+mn-cs"/>
                <a:sym typeface="Produkt Extralight"/>
              </a:defRPr>
            </a:lvl1pPr>
            <a:lvl2pPr marL="0" indent="457200" defTabSz="825500">
              <a:spcBef>
                <a:spcPts val="0"/>
              </a:spcBef>
              <a:buSzTx/>
              <a:buNone/>
              <a:defRPr sz="5500">
                <a:latin typeface="+mn-lt"/>
                <a:ea typeface="+mn-ea"/>
                <a:cs typeface="+mn-cs"/>
                <a:sym typeface="Produkt Extralight"/>
              </a:defRPr>
            </a:lvl2pPr>
            <a:lvl3pPr marL="0" indent="914400" defTabSz="825500">
              <a:spcBef>
                <a:spcPts val="0"/>
              </a:spcBef>
              <a:buSzTx/>
              <a:buNone/>
              <a:defRPr sz="5500">
                <a:latin typeface="+mn-lt"/>
                <a:ea typeface="+mn-ea"/>
                <a:cs typeface="+mn-cs"/>
                <a:sym typeface="Produkt Extralight"/>
              </a:defRPr>
            </a:lvl3pPr>
            <a:lvl4pPr marL="0" indent="1371600" defTabSz="825500">
              <a:spcBef>
                <a:spcPts val="0"/>
              </a:spcBef>
              <a:buSzTx/>
              <a:buNone/>
              <a:defRPr sz="5500">
                <a:latin typeface="+mn-lt"/>
                <a:ea typeface="+mn-ea"/>
                <a:cs typeface="+mn-cs"/>
                <a:sym typeface="Produkt Extralight"/>
              </a:defRPr>
            </a:lvl4pPr>
            <a:lvl5pPr marL="0" indent="1828800" defTabSz="825500">
              <a:spcBef>
                <a:spcPts val="0"/>
              </a:spcBef>
              <a:buSzTx/>
              <a:buNone/>
              <a:defRPr sz="5500">
                <a:latin typeface="+mn-lt"/>
                <a:ea typeface="+mn-ea"/>
                <a:cs typeface="+mn-cs"/>
                <a:sym typeface="Produkt Extralight"/>
              </a:defRPr>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24100"/>
            <a:ext cx="9779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Slide Subtitle</a:t>
            </a:r>
          </a:p>
        </p:txBody>
      </p:sp>
      <p:sp>
        <p:nvSpPr>
          <p:cNvPr id="61" name="View through a mesh-like ceiling under a blue sky"/>
          <p:cNvSpPr/>
          <p:nvPr>
            <p:ph type="pic" idx="22"/>
          </p:nvPr>
        </p:nvSpPr>
        <p:spPr>
          <a:xfrm>
            <a:off x="8140700" y="0"/>
            <a:ext cx="20574000" cy="13716000"/>
          </a:xfrm>
          <a:prstGeom prst="rect">
            <a:avLst/>
          </a:prstGeom>
        </p:spPr>
        <p:txBody>
          <a:bodyPr lIns="91439" tIns="45719" rIns="91439" bIns="45719">
            <a:noAutofit/>
          </a:bodyPr>
          <a:lstStyle/>
          <a:p>
            <a:pPr/>
          </a:p>
        </p:txBody>
      </p:sp>
      <p:sp>
        <p:nvSpPr>
          <p:cNvPr id="62" name="Slide Title"/>
          <p:cNvSpPr txBox="1"/>
          <p:nvPr>
            <p:ph type="title" hasCustomPrompt="1"/>
          </p:nvPr>
        </p:nvSpPr>
        <p:spPr>
          <a:xfrm>
            <a:off x="1206500" y="635000"/>
            <a:ext cx="9779000" cy="1689100"/>
          </a:xfrm>
          <a:prstGeom prst="rect">
            <a:avLst/>
          </a:prstGeom>
        </p:spPr>
        <p:txBody>
          <a:bodyPr/>
          <a:lstStyle/>
          <a:p>
            <a:pPr/>
            <a:r>
              <a:t>Slide Title</a:t>
            </a:r>
          </a:p>
        </p:txBody>
      </p:sp>
      <p:sp>
        <p:nvSpPr>
          <p:cNvPr id="63"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Small">
    <p:spTree>
      <p:nvGrpSpPr>
        <p:cNvPr id="1" name=""/>
        <p:cNvGrpSpPr/>
        <p:nvPr/>
      </p:nvGrpSpPr>
      <p:grpSpPr>
        <a:xfrm>
          <a:off x="0" y="0"/>
          <a:ext cx="0" cy="0"/>
          <a:chOff x="0" y="0"/>
          <a:chExt cx="0" cy="0"/>
        </a:xfrm>
      </p:grpSpPr>
      <p:sp>
        <p:nvSpPr>
          <p:cNvPr id="71" name="Slide Subtitle"/>
          <p:cNvSpPr txBox="1"/>
          <p:nvPr>
            <p:ph type="body" sz="quarter" idx="21" hasCustomPrompt="1"/>
          </p:nvPr>
        </p:nvSpPr>
        <p:spPr>
          <a:xfrm>
            <a:off x="1206500" y="2324100"/>
            <a:ext cx="21971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Slide Subtitle</a:t>
            </a:r>
          </a:p>
        </p:txBody>
      </p:sp>
      <p:sp>
        <p:nvSpPr>
          <p:cNvPr id="72" name="Slide Title"/>
          <p:cNvSpPr txBox="1"/>
          <p:nvPr>
            <p:ph type="title" hasCustomPrompt="1"/>
          </p:nvPr>
        </p:nvSpPr>
        <p:spPr>
          <a:prstGeom prst="rect">
            <a:avLst/>
          </a:prstGeom>
        </p:spPr>
        <p:txBody>
          <a:bodyPr/>
          <a:lstStyle/>
          <a:p>
            <a:pPr/>
            <a:r>
              <a:t>Slide Title</a:t>
            </a:r>
          </a:p>
        </p:txBody>
      </p:sp>
      <p:sp>
        <p:nvSpPr>
          <p:cNvPr id="73"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Large">
    <p:spTree>
      <p:nvGrpSpPr>
        <p:cNvPr id="1" name=""/>
        <p:cNvGrpSpPr/>
        <p:nvPr/>
      </p:nvGrpSpPr>
      <p:grpSpPr>
        <a:xfrm>
          <a:off x="0" y="0"/>
          <a:ext cx="0" cy="0"/>
          <a:chOff x="0" y="0"/>
          <a:chExt cx="0" cy="0"/>
        </a:xfrm>
      </p:grpSpPr>
      <p:sp>
        <p:nvSpPr>
          <p:cNvPr id="81" name="Slide Subtitle"/>
          <p:cNvSpPr txBox="1"/>
          <p:nvPr>
            <p:ph type="body" sz="quarter" idx="21" hasCustomPrompt="1"/>
          </p:nvPr>
        </p:nvSpPr>
        <p:spPr>
          <a:xfrm>
            <a:off x="1206500" y="2324100"/>
            <a:ext cx="9779000" cy="1003300"/>
          </a:xfrm>
          <a:prstGeom prst="rect">
            <a:avLst/>
          </a:prstGeom>
        </p:spPr>
        <p:txBody>
          <a:bodyPr lIns="45719" tIns="45719" rIns="45719" bIns="45719"/>
          <a:lstStyle>
            <a:lvl1pPr marL="0" indent="0" defTabSz="825500">
              <a:spcBef>
                <a:spcPts val="0"/>
              </a:spcBef>
              <a:buSzTx/>
              <a:buNone/>
              <a:defRPr sz="5500">
                <a:latin typeface="+mn-lt"/>
                <a:ea typeface="+mn-ea"/>
                <a:cs typeface="+mn-cs"/>
                <a:sym typeface="Produkt Extralight"/>
              </a:defRPr>
            </a:lvl1pPr>
          </a:lstStyle>
          <a:p>
            <a:pPr/>
            <a:r>
              <a:t>Slide Subtitle</a:t>
            </a:r>
          </a:p>
        </p:txBody>
      </p:sp>
      <p:sp>
        <p:nvSpPr>
          <p:cNvPr id="82" name="Slide Title"/>
          <p:cNvSpPr txBox="1"/>
          <p:nvPr>
            <p:ph type="title" hasCustomPrompt="1"/>
          </p:nvPr>
        </p:nvSpPr>
        <p:spPr>
          <a:xfrm>
            <a:off x="1206500" y="635000"/>
            <a:ext cx="9779000" cy="1689100"/>
          </a:xfrm>
          <a:prstGeom prst="rect">
            <a:avLst/>
          </a:prstGeom>
        </p:spPr>
        <p:txBody>
          <a:bodyPr/>
          <a:lstStyle/>
          <a:p>
            <a:pPr/>
            <a:r>
              <a:t>Slide Title</a:t>
            </a:r>
          </a:p>
        </p:txBody>
      </p:sp>
      <p:sp>
        <p:nvSpPr>
          <p:cNvPr id="83"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1" name="Section Title"/>
          <p:cNvSpPr txBox="1"/>
          <p:nvPr>
            <p:ph type="title" hasCustomPrompt="1"/>
          </p:nvPr>
        </p:nvSpPr>
        <p:spPr>
          <a:xfrm>
            <a:off x="1206500" y="3906899"/>
            <a:ext cx="21971004" cy="4648201"/>
          </a:xfrm>
          <a:prstGeom prst="rect">
            <a:avLst/>
          </a:prstGeom>
        </p:spPr>
        <p:txBody>
          <a:bodyPr anchor="ctr"/>
          <a:lstStyle>
            <a:lvl1pPr>
              <a:defRPr spc="-119" sz="12000"/>
            </a:lvl1pPr>
          </a:lstStyle>
          <a:p>
            <a:pPr/>
            <a:r>
              <a:t>Section Title</a:t>
            </a:r>
          </a:p>
        </p:txBody>
      </p:sp>
      <p:sp>
        <p:nvSpPr>
          <p:cNvPr id="9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635000"/>
            <a:ext cx="21971000" cy="1689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60642"/>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23558499" y="12458699"/>
            <a:ext cx="388621" cy="429261"/>
          </a:xfrm>
          <a:prstGeom prst="rect">
            <a:avLst/>
          </a:prstGeom>
          <a:ln w="12700">
            <a:miter lim="400000"/>
          </a:ln>
        </p:spPr>
        <p:txBody>
          <a:bodyPr wrap="none" lIns="50800" tIns="50800" rIns="50800" bIns="50800" anchor="b">
            <a:spAutoFit/>
          </a:bodyPr>
          <a:lstStyle>
            <a:lvl1pPr algn="r" defTabSz="584200">
              <a:spcBef>
                <a:spcPts val="0"/>
              </a:spcBef>
              <a:defRPr sz="2000">
                <a:latin typeface="Graphik"/>
                <a:ea typeface="Graphik"/>
                <a:cs typeface="Graphik"/>
                <a:sym typeface="Graphik"/>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transition xmlns:p14="http://schemas.microsoft.com/office/powerpoint/2010/main" spd="med" advClick="1"/>
  <p:txStyles>
    <p:titleStyle>
      <a:lvl1pPr marL="0" marR="0" indent="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1pPr>
      <a:lvl2pPr marL="0" marR="0" indent="4572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2pPr>
      <a:lvl3pPr marL="0" marR="0" indent="9144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3pPr>
      <a:lvl4pPr marL="0" marR="0" indent="13716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4pPr>
      <a:lvl5pPr marL="0" marR="0" indent="18288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5pPr>
      <a:lvl6pPr marL="0" marR="0" indent="22860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6pPr>
      <a:lvl7pPr marL="0" marR="0" indent="27432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7pPr>
      <a:lvl8pPr marL="0" marR="0" indent="32004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8pPr>
      <a:lvl9pPr marL="0" marR="0" indent="3657600" algn="l" defTabSz="2438338" rtl="0" latinLnBrk="0">
        <a:lnSpc>
          <a:spcPct val="90000"/>
        </a:lnSpc>
        <a:spcBef>
          <a:spcPts val="0"/>
        </a:spcBef>
        <a:spcAft>
          <a:spcPts val="0"/>
        </a:spcAft>
        <a:buClrTx/>
        <a:buSzTx/>
        <a:buFontTx/>
        <a:buNone/>
        <a:tabLst/>
        <a:defRPr b="0" baseline="0" cap="none" i="0" spc="-100" strike="noStrike" sz="10000" u="none">
          <a:solidFill>
            <a:srgbClr val="FFFFFF"/>
          </a:solidFill>
          <a:uFillTx/>
          <a:latin typeface="+mn-lt"/>
          <a:ea typeface="+mn-ea"/>
          <a:cs typeface="+mn-cs"/>
          <a:sym typeface="Produkt Extralight"/>
        </a:defRPr>
      </a:lvl9pPr>
    </p:titleStyle>
    <p:bodyStyle>
      <a:lvl1pPr marL="4572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Graphik Light"/>
          <a:ea typeface="Graphik Light"/>
          <a:cs typeface="Graphik Light"/>
          <a:sym typeface="Graphik Light"/>
        </a:defRPr>
      </a:lvl1pPr>
      <a:lvl2pPr marL="9144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Graphik Light"/>
          <a:ea typeface="Graphik Light"/>
          <a:cs typeface="Graphik Light"/>
          <a:sym typeface="Graphik Light"/>
        </a:defRPr>
      </a:lvl2pPr>
      <a:lvl3pPr marL="13716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Graphik Light"/>
          <a:ea typeface="Graphik Light"/>
          <a:cs typeface="Graphik Light"/>
          <a:sym typeface="Graphik Light"/>
        </a:defRPr>
      </a:lvl3pPr>
      <a:lvl4pPr marL="18288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Graphik Light"/>
          <a:ea typeface="Graphik Light"/>
          <a:cs typeface="Graphik Light"/>
          <a:sym typeface="Graphik Light"/>
        </a:defRPr>
      </a:lvl4pPr>
      <a:lvl5pPr marL="22860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Graphik Light"/>
          <a:ea typeface="Graphik Light"/>
          <a:cs typeface="Graphik Light"/>
          <a:sym typeface="Graphik Light"/>
        </a:defRPr>
      </a:lvl5pPr>
      <a:lvl6pPr marL="27432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Graphik Light"/>
          <a:ea typeface="Graphik Light"/>
          <a:cs typeface="Graphik Light"/>
          <a:sym typeface="Graphik Light"/>
        </a:defRPr>
      </a:lvl6pPr>
      <a:lvl7pPr marL="32004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Graphik Light"/>
          <a:ea typeface="Graphik Light"/>
          <a:cs typeface="Graphik Light"/>
          <a:sym typeface="Graphik Light"/>
        </a:defRPr>
      </a:lvl7pPr>
      <a:lvl8pPr marL="36576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Graphik Light"/>
          <a:ea typeface="Graphik Light"/>
          <a:cs typeface="Graphik Light"/>
          <a:sym typeface="Graphik Light"/>
        </a:defRPr>
      </a:lvl8pPr>
      <a:lvl9pPr marL="4114800" marR="0" indent="-457200" algn="l" defTabSz="2438338" rtl="0" latinLnBrk="0">
        <a:lnSpc>
          <a:spcPct val="100000"/>
        </a:lnSpc>
        <a:spcBef>
          <a:spcPts val="4700"/>
        </a:spcBef>
        <a:spcAft>
          <a:spcPts val="0"/>
        </a:spcAft>
        <a:buClrTx/>
        <a:buSzPct val="100000"/>
        <a:buFontTx/>
        <a:buChar char="•"/>
        <a:tabLst/>
        <a:defRPr b="0" baseline="0" cap="none" i="0" spc="0" strike="noStrike" sz="4000" u="none">
          <a:solidFill>
            <a:srgbClr val="FFFFFF"/>
          </a:solidFill>
          <a:uFillTx/>
          <a:latin typeface="Graphik Light"/>
          <a:ea typeface="Graphik Light"/>
          <a:cs typeface="Graphik Light"/>
          <a:sym typeface="Graphik Light"/>
        </a:defRPr>
      </a:lvl9pPr>
    </p:bodyStyle>
    <p:otherStyle>
      <a:lvl1pPr marL="0" marR="0" indent="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1pPr>
      <a:lvl2pPr marL="0" marR="0" indent="4572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2pPr>
      <a:lvl3pPr marL="0" marR="0" indent="9144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3pPr>
      <a:lvl4pPr marL="0" marR="0" indent="13716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4pPr>
      <a:lvl5pPr marL="0" marR="0" indent="18288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5pPr>
      <a:lvl6pPr marL="0" marR="0" indent="22860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6pPr>
      <a:lvl7pPr marL="0" marR="0" indent="27432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7pPr>
      <a:lvl8pPr marL="0" marR="0" indent="32004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8pPr>
      <a:lvl9pPr marL="0" marR="0" indent="3657600" algn="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 Id="rId3" Type="http://schemas.openxmlformats.org/officeDocument/2006/relationships/image" Target="../media/image1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 Id="rId3" Type="http://schemas.openxmlformats.org/officeDocument/2006/relationships/image" Target="../media/image1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Neil Bestin, Nov, 13/05/2025"/>
          <p:cNvSpPr txBox="1"/>
          <p:nvPr>
            <p:ph type="body" idx="21"/>
          </p:nvPr>
        </p:nvSpPr>
        <p:spPr>
          <a:xfrm>
            <a:off x="1206500" y="9180725"/>
            <a:ext cx="21971001" cy="3405126"/>
          </a:xfrm>
          <a:prstGeom prst="rect">
            <a:avLst/>
          </a:prstGeom>
          <a:extLst>
            <a:ext uri="{C572A759-6A51-4108-AA02-DFA0A04FC94B}">
              <ma14:wrappingTextBoxFlag xmlns:ma14="http://schemas.microsoft.com/office/mac/drawingml/2011/main" val="1"/>
            </a:ext>
          </a:extLst>
        </p:spPr>
        <p:txBody>
          <a:bodyPr anchor="ctr"/>
          <a:lstStyle>
            <a:lvl1pPr algn="ctr">
              <a:defRPr sz="8300"/>
            </a:lvl1pPr>
          </a:lstStyle>
          <a:p>
            <a:pPr/>
            <a:r>
              <a:t>Neil Bestin, Nov, 13/05/2025</a:t>
            </a:r>
          </a:p>
        </p:txBody>
      </p:sp>
      <p:sp>
        <p:nvSpPr>
          <p:cNvPr id="172" name="Housing dataset"/>
          <p:cNvSpPr txBox="1"/>
          <p:nvPr>
            <p:ph type="subTitle" sz="quarter" idx="1"/>
          </p:nvPr>
        </p:nvSpPr>
        <p:spPr>
          <a:xfrm>
            <a:off x="1206500" y="6221667"/>
            <a:ext cx="21971000" cy="2006601"/>
          </a:xfrm>
          <a:prstGeom prst="rect">
            <a:avLst/>
          </a:prstGeom>
        </p:spPr>
        <p:txBody>
          <a:bodyPr anchor="ctr"/>
          <a:lstStyle>
            <a:lvl1pPr algn="ctr" defTabSz="817244">
              <a:defRPr sz="11484"/>
            </a:lvl1pPr>
          </a:lstStyle>
          <a:p>
            <a:pPr/>
            <a:r>
              <a:t>Housing dataset</a:t>
            </a:r>
          </a:p>
        </p:txBody>
      </p:sp>
      <p:sp>
        <p:nvSpPr>
          <p:cNvPr id="173" name="Python Reinforcement:"/>
          <p:cNvSpPr txBox="1"/>
          <p:nvPr>
            <p:ph type="ctrTitle"/>
          </p:nvPr>
        </p:nvSpPr>
        <p:spPr>
          <a:xfrm>
            <a:off x="1206500" y="2388658"/>
            <a:ext cx="21971000" cy="4648201"/>
          </a:xfrm>
          <a:prstGeom prst="rect">
            <a:avLst/>
          </a:prstGeom>
        </p:spPr>
        <p:txBody>
          <a:bodyPr anchor="ctr"/>
          <a:lstStyle>
            <a:lvl1pPr algn="ctr"/>
          </a:lstStyle>
          <a:p>
            <a:pPr/>
            <a:r>
              <a:t>Python Reinforcement: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Key features chosen for analysis"/>
          <p:cNvSpPr txBox="1"/>
          <p:nvPr>
            <p:ph type="title"/>
          </p:nvPr>
        </p:nvSpPr>
        <p:spPr>
          <a:prstGeom prst="rect">
            <a:avLst/>
          </a:prstGeom>
        </p:spPr>
        <p:txBody>
          <a:bodyPr/>
          <a:lstStyle>
            <a:lvl1pPr defTabSz="2316421">
              <a:defRPr spc="-95" sz="9500"/>
            </a:lvl1pPr>
          </a:lstStyle>
          <a:p>
            <a:pPr/>
            <a:r>
              <a:t>Key features chosen for analysis</a:t>
            </a:r>
          </a:p>
        </p:txBody>
      </p:sp>
      <p:sp>
        <p:nvSpPr>
          <p:cNvPr id="212" name="Overview of chosen features as well as findings from Stat tes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Overview of chosen features as well as findings from Stat test</a:t>
            </a:r>
          </a:p>
        </p:txBody>
      </p:sp>
      <p:sp>
        <p:nvSpPr>
          <p:cNvPr id="213" name="As mentioned earlier, out of the 18 features, only 8 were chosen to determine insights through analysis: price, bedrooms, bathrooms, sqft_lot, sqft_living, condition, and yr_renovated.…"/>
          <p:cNvSpPr txBox="1"/>
          <p:nvPr>
            <p:ph type="body" idx="1"/>
          </p:nvPr>
        </p:nvSpPr>
        <p:spPr>
          <a:xfrm>
            <a:off x="1206500" y="4260642"/>
            <a:ext cx="21971000" cy="9384673"/>
          </a:xfrm>
          <a:prstGeom prst="rect">
            <a:avLst/>
          </a:prstGeom>
        </p:spPr>
        <p:txBody>
          <a:bodyPr numCol="2" spcCol="1098550"/>
          <a:lstStyle/>
          <a:p>
            <a:pPr/>
            <a:r>
              <a:t>As mentioned earlier, out of the 18 features, only 8 were chosen to determine insights through analysis: price, bedrooms, bathrooms, sqft_lot, sqft_living, condition, and yr_renovated.</a:t>
            </a:r>
          </a:p>
          <a:p>
            <a:pPr/>
            <a:r>
              <a:t>I used the Shapiro-wilk test for normality during the data cleaning process for outliers to determine whether any feature tends to behave as a normal distribution.</a:t>
            </a:r>
          </a:p>
          <a:p>
            <a:pPr/>
            <a:r>
              <a:t>I determined that, though the coefficient changed, the p-values did not.</a:t>
            </a:r>
          </a:p>
        </p:txBody>
      </p:sp>
      <p:pic>
        <p:nvPicPr>
          <p:cNvPr id="214" name="Screenshot 2025-05-13 at 12.19.05 PM.png" descr="Screenshot 2025-05-13 at 12.19.05 PM.png"/>
          <p:cNvPicPr>
            <a:picLocks noChangeAspect="1"/>
          </p:cNvPicPr>
          <p:nvPr/>
        </p:nvPicPr>
        <p:blipFill>
          <a:blip r:embed="rId2">
            <a:extLst/>
          </a:blip>
          <a:stretch>
            <a:fillRect/>
          </a:stretch>
        </p:blipFill>
        <p:spPr>
          <a:xfrm>
            <a:off x="12065978" y="4319798"/>
            <a:ext cx="11437233" cy="3047594"/>
          </a:xfrm>
          <a:prstGeom prst="rect">
            <a:avLst/>
          </a:prstGeom>
          <a:ln w="12700">
            <a:miter lim="400000"/>
          </a:ln>
        </p:spPr>
      </p:pic>
      <p:pic>
        <p:nvPicPr>
          <p:cNvPr id="215" name="Screenshot 2025-05-13 at 12.19.40 PM.png" descr="Screenshot 2025-05-13 at 12.19.40 PM.png"/>
          <p:cNvPicPr>
            <a:picLocks noChangeAspect="1"/>
          </p:cNvPicPr>
          <p:nvPr/>
        </p:nvPicPr>
        <p:blipFill>
          <a:blip r:embed="rId3">
            <a:extLst/>
          </a:blip>
          <a:stretch>
            <a:fillRect/>
          </a:stretch>
        </p:blipFill>
        <p:spPr>
          <a:xfrm>
            <a:off x="12065978" y="8359789"/>
            <a:ext cx="11437233" cy="3009799"/>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ID="9" grpId="4" fill="hold">
                                  <p:stCondLst>
                                    <p:cond delay="0"/>
                                  </p:stCondLst>
                                  <p:iterate type="el" backwards="0">
                                    <p:tmAbs val="0"/>
                                  </p:iterate>
                                  <p:childTnLst>
                                    <p:set>
                                      <p:cBhvr>
                                        <p:cTn id="18" fill="hold"/>
                                        <p:tgtEl>
                                          <p:spTgt spid="214"/>
                                        </p:tgtEl>
                                        <p:attrNameLst>
                                          <p:attrName>style.visibility</p:attrName>
                                        </p:attrNameLst>
                                      </p:cBhvr>
                                      <p:to>
                                        <p:strVal val="visible"/>
                                      </p:to>
                                    </p:set>
                                    <p:animEffect filter="dissolve" transition="in">
                                      <p:cBhvr>
                                        <p:cTn id="19" dur="1500"/>
                                        <p:tgtEl>
                                          <p:spTgt spid="214"/>
                                        </p:tgtEl>
                                      </p:cBhvr>
                                    </p:animEffect>
                                  </p:childTnLst>
                                </p:cTn>
                              </p:par>
                            </p:childTnLst>
                          </p:cTn>
                        </p:par>
                      </p:childTnLst>
                    </p:cTn>
                  </p:par>
                  <p:par>
                    <p:cTn id="20" fill="hold">
                      <p:stCondLst>
                        <p:cond delay="indefinite"/>
                      </p:stCondLst>
                      <p:childTnLst>
                        <p:par>
                          <p:cTn id="21" fill="hold">
                            <p:stCondLst>
                              <p:cond delay="0"/>
                            </p:stCondLst>
                            <p:childTnLst>
                              <p:par>
                                <p:cTn id="22" presetClass="entr" nodeType="clickEffect" presetID="9" grpId="5" fill="hold">
                                  <p:stCondLst>
                                    <p:cond delay="0"/>
                                  </p:stCondLst>
                                  <p:iterate type="el" backwards="0">
                                    <p:tmAbs val="0"/>
                                  </p:iterate>
                                  <p:childTnLst>
                                    <p:set>
                                      <p:cBhvr>
                                        <p:cTn id="23" fill="hold"/>
                                        <p:tgtEl>
                                          <p:spTgt spid="215"/>
                                        </p:tgtEl>
                                        <p:attrNameLst>
                                          <p:attrName>style.visibility</p:attrName>
                                        </p:attrNameLst>
                                      </p:cBhvr>
                                      <p:to>
                                        <p:strVal val="visible"/>
                                      </p:to>
                                    </p:set>
                                    <p:animEffect filter="dissolve" transition="in">
                                      <p:cBhvr>
                                        <p:cTn id="24" dur="1500"/>
                                        <p:tgtEl>
                                          <p:spTgt spid="2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3" grpId="3"/>
      <p:bldP build="whole" bldLvl="1" animBg="1" rev="0" advAuto="0" spid="214" grpId="4"/>
      <p:bldP build="whole" bldLvl="1" animBg="1" rev="0" advAuto="0" spid="212" grpId="2"/>
      <p:bldP build="whole" bldLvl="1" animBg="1" rev="0" advAuto="0" spid="215" grpId="5"/>
      <p:bldP build="whole" bldLvl="1" animBg="1" rev="0" advAuto="0" spid="211" grpId="1"/>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Introduction into Data visualisation"/>
          <p:cNvSpPr txBox="1"/>
          <p:nvPr>
            <p:ph type="title"/>
          </p:nvPr>
        </p:nvSpPr>
        <p:spPr>
          <a:prstGeom prst="rect">
            <a:avLst/>
          </a:prstGeom>
        </p:spPr>
        <p:txBody>
          <a:bodyPr/>
          <a:lstStyle>
            <a:lvl1pPr algn="ctr" defTabSz="2316421">
              <a:defRPr spc="-95" sz="9500"/>
            </a:lvl1pPr>
          </a:lstStyle>
          <a:p>
            <a:pPr/>
            <a:r>
              <a:t>Introduction into Data visualisation</a:t>
            </a:r>
          </a:p>
        </p:txBody>
      </p:sp>
      <p:sp>
        <p:nvSpPr>
          <p:cNvPr id="218" name="Importance of Data visualisation and types of plots used"/>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lgn="ctr"/>
          </a:lstStyle>
          <a:p>
            <a:pPr/>
            <a:r>
              <a:t>Importance of Data visualisation and types of plots used</a:t>
            </a:r>
          </a:p>
        </p:txBody>
      </p:sp>
      <p:sp>
        <p:nvSpPr>
          <p:cNvPr id="219" name="Data visualisation is the easiest method of interpreting data, as it allows us to identify any outliers, trends, or distributions within the data.…"/>
          <p:cNvSpPr txBox="1"/>
          <p:nvPr>
            <p:ph type="body" idx="1"/>
          </p:nvPr>
        </p:nvSpPr>
        <p:spPr>
          <a:prstGeom prst="rect">
            <a:avLst/>
          </a:prstGeom>
        </p:spPr>
        <p:txBody>
          <a:bodyPr numCol="2" spcCol="1098550"/>
          <a:lstStyle/>
          <a:p>
            <a:pPr/>
            <a:r>
              <a:t>Data visualisation is the easiest method of interpreting data, as it allows us to identify any outliers, trends, or distributions within the data.</a:t>
            </a:r>
          </a:p>
          <a:p>
            <a:pPr/>
            <a:r>
              <a:t>For this project, I used a range of plots, including: histogram, displot, count plot, scatter plot, and bar plots combined with a kernel density function</a:t>
            </a:r>
          </a:p>
        </p:txBody>
      </p:sp>
      <p:pic>
        <p:nvPicPr>
          <p:cNvPr id="220" name="Screenshot 2025-05-13 at 12.20.11 PM.png" descr="Screenshot 2025-05-13 at 12.20.11 PM.png"/>
          <p:cNvPicPr>
            <a:picLocks noChangeAspect="1"/>
          </p:cNvPicPr>
          <p:nvPr/>
        </p:nvPicPr>
        <p:blipFill>
          <a:blip r:embed="rId2">
            <a:extLst/>
          </a:blip>
          <a:stretch>
            <a:fillRect/>
          </a:stretch>
        </p:blipFill>
        <p:spPr>
          <a:xfrm>
            <a:off x="12505411" y="4334273"/>
            <a:ext cx="10472023" cy="8506156"/>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ID="9" grpId="4" fill="hold">
                                  <p:stCondLst>
                                    <p:cond delay="0"/>
                                  </p:stCondLst>
                                  <p:iterate type="el" backwards="0">
                                    <p:tmAbs val="0"/>
                                  </p:iterate>
                                  <p:childTnLst>
                                    <p:set>
                                      <p:cBhvr>
                                        <p:cTn id="18" fill="hold"/>
                                        <p:tgtEl>
                                          <p:spTgt spid="220"/>
                                        </p:tgtEl>
                                        <p:attrNameLst>
                                          <p:attrName>style.visibility</p:attrName>
                                        </p:attrNameLst>
                                      </p:cBhvr>
                                      <p:to>
                                        <p:strVal val="visible"/>
                                      </p:to>
                                    </p:set>
                                    <p:animEffect filter="dissolve" transition="in">
                                      <p:cBhvr>
                                        <p:cTn id="19" dur="1500"/>
                                        <p:tgtEl>
                                          <p:spTgt spid="2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8" grpId="2"/>
      <p:bldP build="whole" bldLvl="1" animBg="1" rev="0" advAuto="0" spid="219" grpId="3"/>
      <p:bldP build="whole" bldLvl="1" animBg="1" rev="0" advAuto="0" spid="217" grpId="1"/>
      <p:bldP build="whole" bldLvl="1" animBg="1" rev="0" advAuto="0" spid="220" grpId="4"/>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Univariate analysis"/>
          <p:cNvSpPr txBox="1"/>
          <p:nvPr>
            <p:ph type="title"/>
          </p:nvPr>
        </p:nvSpPr>
        <p:spPr>
          <a:prstGeom prst="rect">
            <a:avLst/>
          </a:prstGeom>
        </p:spPr>
        <p:txBody>
          <a:bodyPr/>
          <a:lstStyle>
            <a:lvl1pPr algn="ctr" defTabSz="2316421">
              <a:defRPr spc="-95" sz="9500"/>
            </a:lvl1pPr>
          </a:lstStyle>
          <a:p>
            <a:pPr/>
            <a:r>
              <a:t>Univariate analysis</a:t>
            </a:r>
          </a:p>
        </p:txBody>
      </p:sp>
      <p:sp>
        <p:nvSpPr>
          <p:cNvPr id="223" name="Plots used and interpretations of featur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lgn="ctr"/>
          </a:lstStyle>
          <a:p>
            <a:pPr/>
            <a:r>
              <a:t>Plots used and interpretations of features</a:t>
            </a:r>
          </a:p>
        </p:txBody>
      </p:sp>
      <p:sp>
        <p:nvSpPr>
          <p:cNvPr id="224" name="For the univariate analysis, I used plots in order to understand the behaviour of each feature, and which value or level is the most prominent"/>
          <p:cNvSpPr txBox="1"/>
          <p:nvPr>
            <p:ph type="body" idx="1"/>
          </p:nvPr>
        </p:nvSpPr>
        <p:spPr>
          <a:xfrm>
            <a:off x="1206500" y="4260642"/>
            <a:ext cx="21971000" cy="9166178"/>
          </a:xfrm>
          <a:prstGeom prst="rect">
            <a:avLst/>
          </a:prstGeom>
        </p:spPr>
        <p:txBody>
          <a:bodyPr numCol="4" spcCol="1098550"/>
          <a:lstStyle>
            <a:lvl1pPr algn="ctr"/>
          </a:lstStyle>
          <a:p>
            <a:pPr/>
            <a:r>
              <a:t>For the univariate analysis, I used plots in order to understand the behaviour of each feature, and which value or level is the most prominent</a:t>
            </a:r>
          </a:p>
        </p:txBody>
      </p:sp>
      <p:pic>
        <p:nvPicPr>
          <p:cNvPr id="225" name="Screenshot 2025-05-13 at 12.20.29 PM.png" descr="Screenshot 2025-05-13 at 12.20.29 PM.png"/>
          <p:cNvPicPr>
            <a:picLocks noChangeAspect="1"/>
          </p:cNvPicPr>
          <p:nvPr/>
        </p:nvPicPr>
        <p:blipFill>
          <a:blip r:embed="rId2">
            <a:extLst/>
          </a:blip>
          <a:stretch>
            <a:fillRect/>
          </a:stretch>
        </p:blipFill>
        <p:spPr>
          <a:xfrm>
            <a:off x="6517284" y="4304867"/>
            <a:ext cx="4707375" cy="3723870"/>
          </a:xfrm>
          <a:prstGeom prst="rect">
            <a:avLst/>
          </a:prstGeom>
          <a:ln w="12700">
            <a:miter lim="400000"/>
          </a:ln>
        </p:spPr>
      </p:pic>
      <p:pic>
        <p:nvPicPr>
          <p:cNvPr id="226" name="Screenshot 2025-05-13 at 12.20.46 PM.png" descr="Screenshot 2025-05-13 at 12.20.46 PM.png"/>
          <p:cNvPicPr>
            <a:picLocks noChangeAspect="1"/>
          </p:cNvPicPr>
          <p:nvPr/>
        </p:nvPicPr>
        <p:blipFill>
          <a:blip r:embed="rId3">
            <a:extLst/>
          </a:blip>
          <a:stretch>
            <a:fillRect/>
          </a:stretch>
        </p:blipFill>
        <p:spPr>
          <a:xfrm>
            <a:off x="11551082" y="4199762"/>
            <a:ext cx="5491708" cy="4061096"/>
          </a:xfrm>
          <a:prstGeom prst="rect">
            <a:avLst/>
          </a:prstGeom>
          <a:ln w="12700">
            <a:miter lim="400000"/>
          </a:ln>
        </p:spPr>
      </p:pic>
      <p:pic>
        <p:nvPicPr>
          <p:cNvPr id="227" name="Screenshot 2025-05-13 at 12.21.07 PM.png" descr="Screenshot 2025-05-13 at 12.21.07 PM.png"/>
          <p:cNvPicPr>
            <a:picLocks noChangeAspect="1"/>
          </p:cNvPicPr>
          <p:nvPr/>
        </p:nvPicPr>
        <p:blipFill>
          <a:blip r:embed="rId4">
            <a:extLst/>
          </a:blip>
          <a:stretch>
            <a:fillRect/>
          </a:stretch>
        </p:blipFill>
        <p:spPr>
          <a:xfrm>
            <a:off x="17369213" y="4372807"/>
            <a:ext cx="5000631" cy="4970386"/>
          </a:xfrm>
          <a:prstGeom prst="rect">
            <a:avLst/>
          </a:prstGeom>
          <a:ln w="12700">
            <a:miter lim="400000"/>
          </a:ln>
        </p:spPr>
      </p:pic>
      <p:pic>
        <p:nvPicPr>
          <p:cNvPr id="228" name="Screenshot 2025-05-13 at 12.21.30 PM.png" descr="Screenshot 2025-05-13 at 12.21.30 PM.png"/>
          <p:cNvPicPr>
            <a:picLocks noChangeAspect="1"/>
          </p:cNvPicPr>
          <p:nvPr/>
        </p:nvPicPr>
        <p:blipFill>
          <a:blip r:embed="rId5">
            <a:extLst/>
          </a:blip>
          <a:stretch>
            <a:fillRect/>
          </a:stretch>
        </p:blipFill>
        <p:spPr>
          <a:xfrm>
            <a:off x="6464998" y="8507770"/>
            <a:ext cx="4159964" cy="4151490"/>
          </a:xfrm>
          <a:prstGeom prst="rect">
            <a:avLst/>
          </a:prstGeom>
          <a:ln w="12700">
            <a:miter lim="400000"/>
          </a:ln>
        </p:spPr>
      </p:pic>
      <p:pic>
        <p:nvPicPr>
          <p:cNvPr id="229" name="Screenshot 2025-05-13 at 12.22.01 PM.png" descr="Screenshot 2025-05-13 at 12.22.01 PM.png"/>
          <p:cNvPicPr>
            <a:picLocks noChangeAspect="1"/>
          </p:cNvPicPr>
          <p:nvPr/>
        </p:nvPicPr>
        <p:blipFill>
          <a:blip r:embed="rId6">
            <a:extLst/>
          </a:blip>
          <a:stretch>
            <a:fillRect/>
          </a:stretch>
        </p:blipFill>
        <p:spPr>
          <a:xfrm>
            <a:off x="11002633" y="8513563"/>
            <a:ext cx="6164012" cy="4609703"/>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ID="9" grpId="4" fill="hold">
                                  <p:stCondLst>
                                    <p:cond delay="0"/>
                                  </p:stCondLst>
                                  <p:iterate type="el" backwards="0">
                                    <p:tmAbs val="0"/>
                                  </p:iterate>
                                  <p:childTnLst>
                                    <p:set>
                                      <p:cBhvr>
                                        <p:cTn id="18" fill="hold"/>
                                        <p:tgtEl>
                                          <p:spTgt spid="225"/>
                                        </p:tgtEl>
                                        <p:attrNameLst>
                                          <p:attrName>style.visibility</p:attrName>
                                        </p:attrNameLst>
                                      </p:cBhvr>
                                      <p:to>
                                        <p:strVal val="visible"/>
                                      </p:to>
                                    </p:set>
                                    <p:animEffect filter="dissolve" transition="in">
                                      <p:cBhvr>
                                        <p:cTn id="19" dur="1500"/>
                                        <p:tgtEl>
                                          <p:spTgt spid="225"/>
                                        </p:tgtEl>
                                      </p:cBhvr>
                                    </p:animEffect>
                                  </p:childTnLst>
                                </p:cTn>
                              </p:par>
                            </p:childTnLst>
                          </p:cTn>
                        </p:par>
                      </p:childTnLst>
                    </p:cTn>
                  </p:par>
                  <p:par>
                    <p:cTn id="20" fill="hold">
                      <p:stCondLst>
                        <p:cond delay="indefinite"/>
                      </p:stCondLst>
                      <p:childTnLst>
                        <p:par>
                          <p:cTn id="21" fill="hold">
                            <p:stCondLst>
                              <p:cond delay="0"/>
                            </p:stCondLst>
                            <p:childTnLst>
                              <p:par>
                                <p:cTn id="22" presetClass="entr" nodeType="clickEffect" presetID="9" grpId="5" fill="hold">
                                  <p:stCondLst>
                                    <p:cond delay="0"/>
                                  </p:stCondLst>
                                  <p:iterate type="el" backwards="0">
                                    <p:tmAbs val="0"/>
                                  </p:iterate>
                                  <p:childTnLst>
                                    <p:set>
                                      <p:cBhvr>
                                        <p:cTn id="23" fill="hold"/>
                                        <p:tgtEl>
                                          <p:spTgt spid="226"/>
                                        </p:tgtEl>
                                        <p:attrNameLst>
                                          <p:attrName>style.visibility</p:attrName>
                                        </p:attrNameLst>
                                      </p:cBhvr>
                                      <p:to>
                                        <p:strVal val="visible"/>
                                      </p:to>
                                    </p:set>
                                    <p:animEffect filter="dissolve" transition="in">
                                      <p:cBhvr>
                                        <p:cTn id="24" dur="1500"/>
                                        <p:tgtEl>
                                          <p:spTgt spid="226"/>
                                        </p:tgtEl>
                                      </p:cBhvr>
                                    </p:animEffect>
                                  </p:childTnLst>
                                </p:cTn>
                              </p:par>
                            </p:childTnLst>
                          </p:cTn>
                        </p:par>
                      </p:childTnLst>
                    </p:cTn>
                  </p:par>
                  <p:par>
                    <p:cTn id="25" fill="hold">
                      <p:stCondLst>
                        <p:cond delay="indefinite"/>
                      </p:stCondLst>
                      <p:childTnLst>
                        <p:par>
                          <p:cTn id="26" fill="hold">
                            <p:stCondLst>
                              <p:cond delay="0"/>
                            </p:stCondLst>
                            <p:childTnLst>
                              <p:par>
                                <p:cTn id="27" presetClass="entr" nodeType="clickEffect" presetID="9" grpId="6" fill="hold">
                                  <p:stCondLst>
                                    <p:cond delay="0"/>
                                  </p:stCondLst>
                                  <p:iterate type="el" backwards="0">
                                    <p:tmAbs val="0"/>
                                  </p:iterate>
                                  <p:childTnLst>
                                    <p:set>
                                      <p:cBhvr>
                                        <p:cTn id="28" fill="hold"/>
                                        <p:tgtEl>
                                          <p:spTgt spid="227"/>
                                        </p:tgtEl>
                                        <p:attrNameLst>
                                          <p:attrName>style.visibility</p:attrName>
                                        </p:attrNameLst>
                                      </p:cBhvr>
                                      <p:to>
                                        <p:strVal val="visible"/>
                                      </p:to>
                                    </p:set>
                                    <p:animEffect filter="dissolve" transition="in">
                                      <p:cBhvr>
                                        <p:cTn id="29" dur="1500"/>
                                        <p:tgtEl>
                                          <p:spTgt spid="227"/>
                                        </p:tgtEl>
                                      </p:cBhvr>
                                    </p:animEffect>
                                  </p:childTnLst>
                                </p:cTn>
                              </p:par>
                            </p:childTnLst>
                          </p:cTn>
                        </p:par>
                      </p:childTnLst>
                    </p:cTn>
                  </p:par>
                  <p:par>
                    <p:cTn id="30" fill="hold">
                      <p:stCondLst>
                        <p:cond delay="indefinite"/>
                      </p:stCondLst>
                      <p:childTnLst>
                        <p:par>
                          <p:cTn id="31" fill="hold">
                            <p:stCondLst>
                              <p:cond delay="0"/>
                            </p:stCondLst>
                            <p:childTnLst>
                              <p:par>
                                <p:cTn id="32" presetClass="entr" nodeType="clickEffect" presetID="9" grpId="7" fill="hold">
                                  <p:stCondLst>
                                    <p:cond delay="0"/>
                                  </p:stCondLst>
                                  <p:iterate type="el" backwards="0">
                                    <p:tmAbs val="0"/>
                                  </p:iterate>
                                  <p:childTnLst>
                                    <p:set>
                                      <p:cBhvr>
                                        <p:cTn id="33" fill="hold"/>
                                        <p:tgtEl>
                                          <p:spTgt spid="228"/>
                                        </p:tgtEl>
                                        <p:attrNameLst>
                                          <p:attrName>style.visibility</p:attrName>
                                        </p:attrNameLst>
                                      </p:cBhvr>
                                      <p:to>
                                        <p:strVal val="visible"/>
                                      </p:to>
                                    </p:set>
                                    <p:animEffect filter="dissolve" transition="in">
                                      <p:cBhvr>
                                        <p:cTn id="34" dur="1500"/>
                                        <p:tgtEl>
                                          <p:spTgt spid="228"/>
                                        </p:tgtEl>
                                      </p:cBhvr>
                                    </p:animEffect>
                                  </p:childTnLst>
                                </p:cTn>
                              </p:par>
                            </p:childTnLst>
                          </p:cTn>
                        </p:par>
                      </p:childTnLst>
                    </p:cTn>
                  </p:par>
                  <p:par>
                    <p:cTn id="35" fill="hold">
                      <p:stCondLst>
                        <p:cond delay="indefinite"/>
                      </p:stCondLst>
                      <p:childTnLst>
                        <p:par>
                          <p:cTn id="36" fill="hold">
                            <p:stCondLst>
                              <p:cond delay="0"/>
                            </p:stCondLst>
                            <p:childTnLst>
                              <p:par>
                                <p:cTn id="37" presetClass="entr" nodeType="clickEffect" presetID="9" grpId="8" fill="hold">
                                  <p:stCondLst>
                                    <p:cond delay="0"/>
                                  </p:stCondLst>
                                  <p:iterate type="el" backwards="0">
                                    <p:tmAbs val="0"/>
                                  </p:iterate>
                                  <p:childTnLst>
                                    <p:set>
                                      <p:cBhvr>
                                        <p:cTn id="38" fill="hold"/>
                                        <p:tgtEl>
                                          <p:spTgt spid="229"/>
                                        </p:tgtEl>
                                        <p:attrNameLst>
                                          <p:attrName>style.visibility</p:attrName>
                                        </p:attrNameLst>
                                      </p:cBhvr>
                                      <p:to>
                                        <p:strVal val="visible"/>
                                      </p:to>
                                    </p:set>
                                    <p:animEffect filter="dissolve" transition="in">
                                      <p:cBhvr>
                                        <p:cTn id="39" dur="1500"/>
                                        <p:tgtEl>
                                          <p:spTgt spid="2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2" grpId="1"/>
      <p:bldP build="whole" bldLvl="1" animBg="1" rev="0" advAuto="0" spid="228" grpId="7"/>
      <p:bldP build="whole" bldLvl="1" animBg="1" rev="0" advAuto="0" spid="225" grpId="4"/>
      <p:bldP build="whole" bldLvl="1" animBg="1" rev="0" advAuto="0" spid="229" grpId="8"/>
      <p:bldP build="whole" bldLvl="1" animBg="1" rev="0" advAuto="0" spid="226" grpId="5"/>
      <p:bldP build="whole" bldLvl="1" animBg="1" rev="0" advAuto="0" spid="223" grpId="2"/>
      <p:bldP build="whole" bldLvl="1" animBg="1" rev="0" advAuto="0" spid="227" grpId="6"/>
      <p:bldP build="whole" bldLvl="1" animBg="1" rev="0" advAuto="0" spid="224" grpId="3"/>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Bivariate analysis"/>
          <p:cNvSpPr txBox="1"/>
          <p:nvPr>
            <p:ph type="title"/>
          </p:nvPr>
        </p:nvSpPr>
        <p:spPr>
          <a:prstGeom prst="rect">
            <a:avLst/>
          </a:prstGeom>
        </p:spPr>
        <p:txBody>
          <a:bodyPr/>
          <a:lstStyle>
            <a:lvl1pPr algn="ctr" defTabSz="2316421">
              <a:defRPr spc="-95" sz="9500"/>
            </a:lvl1pPr>
          </a:lstStyle>
          <a:p>
            <a:pPr/>
            <a:r>
              <a:t>Bivariate analysis</a:t>
            </a:r>
          </a:p>
        </p:txBody>
      </p:sp>
      <p:sp>
        <p:nvSpPr>
          <p:cNvPr id="232" name="Plots used and interpretations of featur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lgn="ctr"/>
          </a:lstStyle>
          <a:p>
            <a:pPr/>
            <a:r>
              <a:t>Plots used and interpretations of features</a:t>
            </a:r>
          </a:p>
        </p:txBody>
      </p:sp>
      <p:sp>
        <p:nvSpPr>
          <p:cNvPr id="233" name="For the bivariate analysis, I used bow and whisker plots, as well as histplot for price and condition.…"/>
          <p:cNvSpPr txBox="1"/>
          <p:nvPr>
            <p:ph type="body" idx="1"/>
          </p:nvPr>
        </p:nvSpPr>
        <p:spPr>
          <a:prstGeom prst="rect">
            <a:avLst/>
          </a:prstGeom>
        </p:spPr>
        <p:txBody>
          <a:bodyPr numCol="3" spcCol="1098550"/>
          <a:lstStyle/>
          <a:p>
            <a:pPr/>
            <a:r>
              <a:t>For the bivariate analysis, I used bow and whisker plots, as well as histplot for price and condition.</a:t>
            </a:r>
          </a:p>
          <a:p>
            <a:pPr/>
            <a:r>
              <a:t>For majority of the plots, I found the relationship of condition against price, sqft_lot, sqft_living, yr_renovated</a:t>
            </a:r>
          </a:p>
        </p:txBody>
      </p:sp>
      <p:pic>
        <p:nvPicPr>
          <p:cNvPr id="234" name="Screenshot 2025-05-13 at 12.23.05 PM.png" descr="Screenshot 2025-05-13 at 12.23.05 PM.png"/>
          <p:cNvPicPr>
            <a:picLocks noChangeAspect="1"/>
          </p:cNvPicPr>
          <p:nvPr/>
        </p:nvPicPr>
        <p:blipFill>
          <a:blip r:embed="rId2">
            <a:extLst/>
          </a:blip>
          <a:stretch>
            <a:fillRect/>
          </a:stretch>
        </p:blipFill>
        <p:spPr>
          <a:xfrm>
            <a:off x="9196370" y="3869608"/>
            <a:ext cx="13639461" cy="4310114"/>
          </a:xfrm>
          <a:prstGeom prst="rect">
            <a:avLst/>
          </a:prstGeom>
          <a:ln w="12700">
            <a:miter lim="400000"/>
          </a:ln>
        </p:spPr>
      </p:pic>
      <p:pic>
        <p:nvPicPr>
          <p:cNvPr id="235" name="Screenshot 2025-05-13 at 12.23.48 PM.png" descr="Screenshot 2025-05-13 at 12.23.48 PM.png"/>
          <p:cNvPicPr>
            <a:picLocks noChangeAspect="1"/>
          </p:cNvPicPr>
          <p:nvPr/>
        </p:nvPicPr>
        <p:blipFill>
          <a:blip r:embed="rId3">
            <a:extLst/>
          </a:blip>
          <a:stretch>
            <a:fillRect/>
          </a:stretch>
        </p:blipFill>
        <p:spPr>
          <a:xfrm>
            <a:off x="8902605" y="8721929"/>
            <a:ext cx="14634849" cy="4423396"/>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ID="9" grpId="4" fill="hold">
                                  <p:stCondLst>
                                    <p:cond delay="0"/>
                                  </p:stCondLst>
                                  <p:iterate type="el" backwards="0">
                                    <p:tmAbs val="0"/>
                                  </p:iterate>
                                  <p:childTnLst>
                                    <p:set>
                                      <p:cBhvr>
                                        <p:cTn id="18" fill="hold"/>
                                        <p:tgtEl>
                                          <p:spTgt spid="234"/>
                                        </p:tgtEl>
                                        <p:attrNameLst>
                                          <p:attrName>style.visibility</p:attrName>
                                        </p:attrNameLst>
                                      </p:cBhvr>
                                      <p:to>
                                        <p:strVal val="visible"/>
                                      </p:to>
                                    </p:set>
                                    <p:animEffect filter="dissolve" transition="in">
                                      <p:cBhvr>
                                        <p:cTn id="19" dur="1500"/>
                                        <p:tgtEl>
                                          <p:spTgt spid="234"/>
                                        </p:tgtEl>
                                      </p:cBhvr>
                                    </p:animEffect>
                                  </p:childTnLst>
                                </p:cTn>
                              </p:par>
                            </p:childTnLst>
                          </p:cTn>
                        </p:par>
                      </p:childTnLst>
                    </p:cTn>
                  </p:par>
                  <p:par>
                    <p:cTn id="20" fill="hold">
                      <p:stCondLst>
                        <p:cond delay="indefinite"/>
                      </p:stCondLst>
                      <p:childTnLst>
                        <p:par>
                          <p:cTn id="21" fill="hold">
                            <p:stCondLst>
                              <p:cond delay="0"/>
                            </p:stCondLst>
                            <p:childTnLst>
                              <p:par>
                                <p:cTn id="22" presetClass="entr" nodeType="clickEffect" presetID="9" grpId="5" fill="hold">
                                  <p:stCondLst>
                                    <p:cond delay="0"/>
                                  </p:stCondLst>
                                  <p:iterate type="el" backwards="0">
                                    <p:tmAbs val="0"/>
                                  </p:iterate>
                                  <p:childTnLst>
                                    <p:set>
                                      <p:cBhvr>
                                        <p:cTn id="23" fill="hold"/>
                                        <p:tgtEl>
                                          <p:spTgt spid="235"/>
                                        </p:tgtEl>
                                        <p:attrNameLst>
                                          <p:attrName>style.visibility</p:attrName>
                                        </p:attrNameLst>
                                      </p:cBhvr>
                                      <p:to>
                                        <p:strVal val="visible"/>
                                      </p:to>
                                    </p:set>
                                    <p:animEffect filter="dissolve" transition="in">
                                      <p:cBhvr>
                                        <p:cTn id="24" dur="1500"/>
                                        <p:tgtEl>
                                          <p:spTgt spid="2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5" grpId="5"/>
      <p:bldP build="whole" bldLvl="1" animBg="1" rev="0" advAuto="0" spid="233" grpId="3"/>
      <p:bldP build="whole" bldLvl="1" animBg="1" rev="0" advAuto="0" spid="231" grpId="1"/>
      <p:bldP build="whole" bldLvl="1" animBg="1" rev="0" advAuto="0" spid="232" grpId="2"/>
      <p:bldP build="whole" bldLvl="1" animBg="1" rev="0" advAuto="0" spid="234" grpId="4"/>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Multivariate Analysis"/>
          <p:cNvSpPr txBox="1"/>
          <p:nvPr>
            <p:ph type="title"/>
          </p:nvPr>
        </p:nvSpPr>
        <p:spPr>
          <a:prstGeom prst="rect">
            <a:avLst/>
          </a:prstGeom>
        </p:spPr>
        <p:txBody>
          <a:bodyPr/>
          <a:lstStyle>
            <a:lvl1pPr algn="ctr" defTabSz="2316421">
              <a:defRPr spc="-95" sz="9500"/>
            </a:lvl1pPr>
          </a:lstStyle>
          <a:p>
            <a:pPr/>
            <a:r>
              <a:t>Multivariate Analysis</a:t>
            </a:r>
          </a:p>
        </p:txBody>
      </p:sp>
      <p:sp>
        <p:nvSpPr>
          <p:cNvPr id="238" name="Plots used and interpretations of featur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lgn="ctr"/>
          </a:lstStyle>
          <a:p>
            <a:pPr/>
            <a:r>
              <a:t>Plots used and interpretations of features</a:t>
            </a:r>
          </a:p>
        </p:txBody>
      </p:sp>
      <p:sp>
        <p:nvSpPr>
          <p:cNvPr id="239" name="For the multivariate analysis, I used a combination of heat/correlation map along with correlation matrices calculated via Pearsons and spearman's correlation…"/>
          <p:cNvSpPr txBox="1"/>
          <p:nvPr>
            <p:ph type="body" idx="1"/>
          </p:nvPr>
        </p:nvSpPr>
        <p:spPr>
          <a:prstGeom prst="rect">
            <a:avLst/>
          </a:prstGeom>
        </p:spPr>
        <p:txBody>
          <a:bodyPr numCol="2" spcCol="1098550"/>
          <a:lstStyle/>
          <a:p>
            <a:pPr/>
            <a:r>
              <a:t>For the multivariate analysis, I used a combination of heat/correlation map along with correlation matrices calculated via Pearsons and spearman's correlation</a:t>
            </a:r>
          </a:p>
          <a:p>
            <a:pPr/>
            <a:r>
              <a:t>From the multivariate analysis, I could identify that statistically, only 4 features have strong to relevant direct correlation with each other</a:t>
            </a:r>
          </a:p>
        </p:txBody>
      </p:sp>
      <p:pic>
        <p:nvPicPr>
          <p:cNvPr id="240" name="Screenshot 2025-05-13 at 12.25.13 PM.png" descr="Screenshot 2025-05-13 at 12.25.13 PM.png"/>
          <p:cNvPicPr>
            <a:picLocks noChangeAspect="1"/>
          </p:cNvPicPr>
          <p:nvPr/>
        </p:nvPicPr>
        <p:blipFill>
          <a:blip r:embed="rId2">
            <a:extLst/>
          </a:blip>
          <a:stretch>
            <a:fillRect/>
          </a:stretch>
        </p:blipFill>
        <p:spPr>
          <a:xfrm>
            <a:off x="12583537" y="4489747"/>
            <a:ext cx="8801101" cy="77724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ID="9" grpId="4" fill="hold">
                                  <p:stCondLst>
                                    <p:cond delay="0"/>
                                  </p:stCondLst>
                                  <p:iterate type="el" backwards="0">
                                    <p:tmAbs val="0"/>
                                  </p:iterate>
                                  <p:childTnLst>
                                    <p:set>
                                      <p:cBhvr>
                                        <p:cTn id="18" fill="hold"/>
                                        <p:tgtEl>
                                          <p:spTgt spid="240"/>
                                        </p:tgtEl>
                                        <p:attrNameLst>
                                          <p:attrName>style.visibility</p:attrName>
                                        </p:attrNameLst>
                                      </p:cBhvr>
                                      <p:to>
                                        <p:strVal val="visible"/>
                                      </p:to>
                                    </p:set>
                                    <p:animEffect filter="dissolve" transition="in">
                                      <p:cBhvr>
                                        <p:cTn id="19" dur="1500"/>
                                        <p:tgtEl>
                                          <p:spTgt spid="2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7" grpId="1"/>
      <p:bldP build="whole" bldLvl="1" animBg="1" rev="0" advAuto="0" spid="240" grpId="4"/>
      <p:bldP build="whole" bldLvl="1" animBg="1" rev="0" advAuto="0" spid="239" grpId="3"/>
      <p:bldP build="whole" bldLvl="1" animBg="1" rev="0" advAuto="0" spid="238" grpId="2"/>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Conclusion"/>
          <p:cNvSpPr txBox="1"/>
          <p:nvPr>
            <p:ph type="title"/>
          </p:nvPr>
        </p:nvSpPr>
        <p:spPr>
          <a:prstGeom prst="rect">
            <a:avLst/>
          </a:prstGeom>
        </p:spPr>
        <p:txBody>
          <a:bodyPr/>
          <a:lstStyle>
            <a:lvl1pPr algn="ctr" defTabSz="2316421">
              <a:defRPr spc="-95" sz="9500"/>
            </a:lvl1pPr>
          </a:lstStyle>
          <a:p>
            <a:pPr/>
            <a:r>
              <a:t>Conclusion</a:t>
            </a:r>
          </a:p>
        </p:txBody>
      </p:sp>
      <p:sp>
        <p:nvSpPr>
          <p:cNvPr id="243" name="From the above analysis, I was able to find out that: only few features have direct correlation with each other…"/>
          <p:cNvSpPr txBox="1"/>
          <p:nvPr>
            <p:ph type="body" idx="1"/>
          </p:nvPr>
        </p:nvSpPr>
        <p:spPr>
          <a:xfrm>
            <a:off x="1206500" y="2777268"/>
            <a:ext cx="21971000" cy="9739386"/>
          </a:xfrm>
          <a:prstGeom prst="rect">
            <a:avLst/>
          </a:prstGeom>
        </p:spPr>
        <p:txBody>
          <a:bodyPr numCol="2" spcCol="1098550"/>
          <a:lstStyle/>
          <a:p>
            <a:pPr/>
            <a:r>
              <a:t>From the above analysis, I was able to find out that: only few features have direct correlation with each other</a:t>
            </a:r>
          </a:p>
          <a:p>
            <a:pPr/>
            <a:r>
              <a:t>The price of a house, by itself, is dependent on other features, where the derived feature, price_per_sqft, is an important roll in determining the other features in a dataset during the building of a house</a:t>
            </a:r>
          </a:p>
          <a:p>
            <a:pPr/>
            <a:r>
              <a:t>Key stakeholders must take into account that the analysis conducted only assumes a direct relationship, when in fact, it is not</a:t>
            </a:r>
          </a:p>
          <a:p>
            <a:pPr/>
            <a:r>
              <a:t>The following plot provides guidance on how the relationships between all 9 features might work </a:t>
            </a:r>
          </a:p>
        </p:txBody>
      </p:sp>
      <p:pic>
        <p:nvPicPr>
          <p:cNvPr id="244" name="Screenshot 2025-05-13 at 12.26.03 PM.png" descr="Screenshot 2025-05-13 at 12.26.03 PM.png"/>
          <p:cNvPicPr>
            <a:picLocks noChangeAspect="1"/>
          </p:cNvPicPr>
          <p:nvPr/>
        </p:nvPicPr>
        <p:blipFill>
          <a:blip r:embed="rId2">
            <a:extLst/>
          </a:blip>
          <a:stretch>
            <a:fillRect/>
          </a:stretch>
        </p:blipFill>
        <p:spPr>
          <a:xfrm>
            <a:off x="12196787" y="5724845"/>
            <a:ext cx="10648966" cy="5302205"/>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ID="9" grpId="3" fill="hold">
                                  <p:stCondLst>
                                    <p:cond delay="0"/>
                                  </p:stCondLst>
                                  <p:iterate type="el" backwards="0">
                                    <p:tmAbs val="0"/>
                                  </p:iterate>
                                  <p:childTnLst>
                                    <p:set>
                                      <p:cBhvr>
                                        <p:cTn id="14" fill="hold"/>
                                        <p:tgtEl>
                                          <p:spTgt spid="244"/>
                                        </p:tgtEl>
                                        <p:attrNameLst>
                                          <p:attrName>style.visibility</p:attrName>
                                        </p:attrNameLst>
                                      </p:cBhvr>
                                      <p:to>
                                        <p:strVal val="visible"/>
                                      </p:to>
                                    </p:set>
                                    <p:animEffect filter="dissolve" transition="in">
                                      <p:cBhvr>
                                        <p:cTn id="15" dur="1500"/>
                                        <p:tgtEl>
                                          <p:spTgt spid="2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2" grpId="1"/>
      <p:bldP build="whole" bldLvl="1" animBg="1" rev="0" advAuto="0" spid="243" grpId="2"/>
      <p:bldP build="whole" bldLvl="1" animBg="1" rev="0" advAuto="0" spid="244" grpId="3"/>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Introduction and insight to dataset"/>
          <p:cNvSpPr txBox="1"/>
          <p:nvPr>
            <p:ph type="title"/>
          </p:nvPr>
        </p:nvSpPr>
        <p:spPr>
          <a:prstGeom prst="rect">
            <a:avLst/>
          </a:prstGeom>
        </p:spPr>
        <p:txBody>
          <a:bodyPr/>
          <a:lstStyle>
            <a:lvl1pPr defTabSz="2316421">
              <a:defRPr spc="-95" sz="9500"/>
            </a:lvl1pPr>
          </a:lstStyle>
          <a:p>
            <a:pPr/>
            <a:r>
              <a:t>Introduction and insight to dataset</a:t>
            </a:r>
          </a:p>
        </p:txBody>
      </p:sp>
      <p:sp>
        <p:nvSpPr>
          <p:cNvPr id="176" name="Problem statement and explanation of the projec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Problem statement and explanation of the project</a:t>
            </a:r>
          </a:p>
        </p:txBody>
      </p:sp>
      <p:sp>
        <p:nvSpPr>
          <p:cNvPr id="177" name="This project requires any of the provided datasets to undergo a series of processes, including data cleaning, data visualisation,  and 3 different dimensions of analysis, including univariate, bivariate, and multivariate analysis, using plots such as hea"/>
          <p:cNvSpPr txBox="1"/>
          <p:nvPr>
            <p:ph type="body" idx="1"/>
          </p:nvPr>
        </p:nvSpPr>
        <p:spPr>
          <a:xfrm>
            <a:off x="1206499" y="4260642"/>
            <a:ext cx="21971001" cy="9024044"/>
          </a:xfrm>
          <a:prstGeom prst="rect">
            <a:avLst/>
          </a:prstGeom>
        </p:spPr>
        <p:txBody>
          <a:bodyPr numCol="2" spcCol="1098550"/>
          <a:lstStyle/>
          <a:p>
            <a:pPr/>
            <a:r>
              <a:t>This project requires any of the provided datasets to undergo a series of processes, including data cleaning, data visualisation,  and 3 different dimensions of analysis, including univariate, bivariate, and multivariate analysis, using plots such as heatmaps and scatter plots to identify relationships</a:t>
            </a:r>
          </a:p>
          <a:p>
            <a:pPr/>
            <a:r>
              <a:t>This is required for the housing dataset, in order to inform potential stakeholders of key features that are important in the business of real estate.                                                </a:t>
            </a:r>
          </a:p>
          <a:p>
            <a:pPr/>
            <a:r>
              <a:t>The housing dataset lists the various features that are highlighted when a house is listed in the market. However, due to the large amount of features, I have chosen few important features which include:</a:t>
            </a:r>
          </a:p>
          <a:p>
            <a:pPr/>
            <a:r>
              <a:t>Price, bedrooms, bathrooms, sqft_lot, sqft_living, floors, condition, and yr_renovated.</a:t>
            </a:r>
          </a:p>
          <a:p>
            <a:pPr/>
            <a:r>
              <a:t>These fields are the most common and the most important for a household</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5" grpId="1"/>
      <p:bldP build="whole" bldLvl="1" animBg="1" rev="0" advAuto="0" spid="177" grpId="3"/>
      <p:bldP build="whole" bldLvl="1" animBg="1" rev="0" advAuto="0" spid="176" grpId="2"/>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Housing Dataset"/>
          <p:cNvSpPr txBox="1"/>
          <p:nvPr>
            <p:ph type="title"/>
          </p:nvPr>
        </p:nvSpPr>
        <p:spPr>
          <a:prstGeom prst="rect">
            <a:avLst/>
          </a:prstGeom>
        </p:spPr>
        <p:txBody>
          <a:bodyPr anchor="ctr"/>
          <a:lstStyle>
            <a:lvl1pPr algn="ctr" defTabSz="2316421">
              <a:defRPr spc="-95" sz="9500"/>
            </a:lvl1pPr>
          </a:lstStyle>
          <a:p>
            <a:pPr/>
            <a:r>
              <a:t>Housing Dataset</a:t>
            </a:r>
          </a:p>
        </p:txBody>
      </p:sp>
      <p:sp>
        <p:nvSpPr>
          <p:cNvPr id="180" name="Description and important features"/>
          <p:cNvSpPr txBox="1"/>
          <p:nvPr>
            <p:ph type="body" idx="21"/>
          </p:nvPr>
        </p:nvSpPr>
        <p:spPr>
          <a:prstGeom prst="rect">
            <a:avLst/>
          </a:prstGeom>
          <a:extLst>
            <a:ext uri="{C572A759-6A51-4108-AA02-DFA0A04FC94B}">
              <ma14:wrappingTextBoxFlag xmlns:ma14="http://schemas.microsoft.com/office/mac/drawingml/2011/main" val="1"/>
            </a:ext>
          </a:extLst>
        </p:spPr>
        <p:txBody>
          <a:bodyPr anchor="ctr"/>
          <a:lstStyle>
            <a:lvl1pPr algn="ctr"/>
          </a:lstStyle>
          <a:p>
            <a:pPr/>
            <a:r>
              <a:t>Description and important features</a:t>
            </a:r>
          </a:p>
        </p:txBody>
      </p:sp>
      <p:sp>
        <p:nvSpPr>
          <p:cNvPr id="181" name="The Housing dataset contains the price, area of the lot and space used in terms of square feet, and important amenities such as bedrooms, bathrooms, and also other details such as the number of floors in the house. It also contains the date the data was "/>
          <p:cNvSpPr txBox="1"/>
          <p:nvPr>
            <p:ph type="body" idx="1"/>
          </p:nvPr>
        </p:nvSpPr>
        <p:spPr>
          <a:prstGeom prst="rect">
            <a:avLst/>
          </a:prstGeom>
        </p:spPr>
        <p:txBody>
          <a:bodyPr/>
          <a:lstStyle/>
          <a:p>
            <a:pPr/>
            <a:r>
              <a:t>The Housing dataset contains the price, area of the lot and space used in terms of square feet, and important amenities such as bedrooms, bathrooms, and also other details such as the number of floors in the house. It also contains the date the data was added to the dataset, the country, state, and street address, as well as the zip code. It also contains data regarding any renovations made in the column “yr_renovated”</a:t>
            </a:r>
          </a:p>
          <a:p>
            <a:pPr/>
            <a:r>
              <a:t>However, for the analysis of the dataset, only 8 features were most important: Price, Bedrooms, Bathrooms, sqft_lot, sqft_living, floors, condition, and yr_renovated, as from the 2nd feature onwards, they are the most important in influencing the first feature, price, and are the most important features in any household. The other features do not contribute much to the price of a property</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9" grpId="1"/>
      <p:bldP build="whole" bldLvl="1" animBg="1" rev="0" advAuto="0" spid="180" grpId="2"/>
      <p:bldP build="whole" bldLvl="1" animBg="1" rev="0" advAuto="0" spid="181" grpId="3"/>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Data Cleaning"/>
          <p:cNvSpPr txBox="1"/>
          <p:nvPr>
            <p:ph type="title"/>
          </p:nvPr>
        </p:nvSpPr>
        <p:spPr>
          <a:prstGeom prst="rect">
            <a:avLst/>
          </a:prstGeom>
        </p:spPr>
        <p:txBody>
          <a:bodyPr/>
          <a:lstStyle>
            <a:lvl1pPr algn="ctr" defTabSz="2316421">
              <a:defRPr spc="-95" sz="9500"/>
            </a:lvl1pPr>
          </a:lstStyle>
          <a:p>
            <a:pPr/>
            <a:r>
              <a:t>Data Cleaning</a:t>
            </a:r>
          </a:p>
        </p:txBody>
      </p:sp>
      <p:sp>
        <p:nvSpPr>
          <p:cNvPr id="184" name="Importance of data cleaning, and steps taken towards i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lgn="ctr"/>
          </a:lstStyle>
          <a:p>
            <a:pPr/>
            <a:r>
              <a:t>Importance of data cleaning, and steps taken towards it</a:t>
            </a:r>
          </a:p>
        </p:txBody>
      </p:sp>
      <p:sp>
        <p:nvSpPr>
          <p:cNvPr id="185" name="Data cleaning is an essential process within data analysis, as this process removes any data that would tamper with any future analysis or machine learning model, as the data may include missing values, outliers, or incorrect data types.…"/>
          <p:cNvSpPr txBox="1"/>
          <p:nvPr>
            <p:ph type="body" idx="1"/>
          </p:nvPr>
        </p:nvSpPr>
        <p:spPr>
          <a:prstGeom prst="rect">
            <a:avLst/>
          </a:prstGeom>
        </p:spPr>
        <p:txBody>
          <a:bodyPr numCol="2" spcCol="1098550"/>
          <a:lstStyle/>
          <a:p>
            <a:pPr/>
            <a:r>
              <a:t>Data cleaning is an essential process within data analysis, as this process removes any data that would tamper with any future analysis or machine learning model, as the data may include missing values, outliers, or incorrect data types. </a:t>
            </a:r>
          </a:p>
          <a:p>
            <a:pPr/>
            <a:r>
              <a:t>Data cleaning ensures that any future analysis or model being used with said data will not incur any errors or will deviate from real-world data .</a:t>
            </a:r>
          </a:p>
          <a:p>
            <a:pPr/>
            <a:r>
              <a:t>For this project, I used boolean indexing in order to remove missing values or outliers by grouping features that have data to be removed, and use the below format to remove them</a:t>
            </a:r>
          </a:p>
        </p:txBody>
      </p:sp>
      <p:pic>
        <p:nvPicPr>
          <p:cNvPr id="186" name="Screenshot 2025-05-13 at 12.11.07 PM.png" descr="Screenshot 2025-05-13 at 12.11.07 PM.png"/>
          <p:cNvPicPr>
            <a:picLocks noChangeAspect="1"/>
          </p:cNvPicPr>
          <p:nvPr/>
        </p:nvPicPr>
        <p:blipFill>
          <a:blip r:embed="rId2">
            <a:extLst/>
          </a:blip>
          <a:stretch>
            <a:fillRect/>
          </a:stretch>
        </p:blipFill>
        <p:spPr>
          <a:xfrm>
            <a:off x="11894937" y="9006807"/>
            <a:ext cx="11730974" cy="1247977"/>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8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ID="9" grpId="4" fill="hold">
                                  <p:stCondLst>
                                    <p:cond delay="0"/>
                                  </p:stCondLst>
                                  <p:iterate type="el" backwards="0">
                                    <p:tmAbs val="0"/>
                                  </p:iterate>
                                  <p:childTnLst>
                                    <p:set>
                                      <p:cBhvr>
                                        <p:cTn id="18" fill="hold"/>
                                        <p:tgtEl>
                                          <p:spTgt spid="186"/>
                                        </p:tgtEl>
                                        <p:attrNameLst>
                                          <p:attrName>style.visibility</p:attrName>
                                        </p:attrNameLst>
                                      </p:cBhvr>
                                      <p:to>
                                        <p:strVal val="visible"/>
                                      </p:to>
                                    </p:set>
                                    <p:animEffect filter="dissolve" transition="in">
                                      <p:cBhvr>
                                        <p:cTn id="19" dur="1500"/>
                                        <p:tgtEl>
                                          <p:spTgt spid="1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4" grpId="2"/>
      <p:bldP build="whole" bldLvl="1" animBg="1" rev="0" advAuto="0" spid="186" grpId="4"/>
      <p:bldP build="whole" bldLvl="1" animBg="1" rev="0" advAuto="0" spid="183" grpId="1"/>
      <p:bldP build="whole" bldLvl="1" animBg="1" rev="0" advAuto="0" spid="185" grpId="3"/>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Handling missing values"/>
          <p:cNvSpPr txBox="1"/>
          <p:nvPr>
            <p:ph type="title"/>
          </p:nvPr>
        </p:nvSpPr>
        <p:spPr>
          <a:xfrm>
            <a:off x="1206500" y="-298243"/>
            <a:ext cx="21971001" cy="1689101"/>
          </a:xfrm>
          <a:prstGeom prst="rect">
            <a:avLst/>
          </a:prstGeom>
        </p:spPr>
        <p:txBody>
          <a:bodyPr/>
          <a:lstStyle>
            <a:lvl1pPr algn="ctr" defTabSz="2316421">
              <a:defRPr spc="-95" sz="9500"/>
            </a:lvl1pPr>
          </a:lstStyle>
          <a:p>
            <a:pPr/>
            <a:r>
              <a:t>Handling missing values</a:t>
            </a:r>
          </a:p>
        </p:txBody>
      </p:sp>
      <p:sp>
        <p:nvSpPr>
          <p:cNvPr id="189" name="Using boolean indexing, as well as fillna()"/>
          <p:cNvSpPr txBox="1"/>
          <p:nvPr>
            <p:ph type="body" idx="21"/>
          </p:nvPr>
        </p:nvSpPr>
        <p:spPr>
          <a:xfrm>
            <a:off x="1206499" y="1537519"/>
            <a:ext cx="21971001" cy="1003301"/>
          </a:xfrm>
          <a:prstGeom prst="rect">
            <a:avLst/>
          </a:prstGeom>
          <a:extLst>
            <a:ext uri="{C572A759-6A51-4108-AA02-DFA0A04FC94B}">
              <ma14:wrappingTextBoxFlag xmlns:ma14="http://schemas.microsoft.com/office/mac/drawingml/2011/main" val="1"/>
            </a:ext>
          </a:extLst>
        </p:spPr>
        <p:txBody>
          <a:bodyPr/>
          <a:lstStyle>
            <a:lvl1pPr algn="ctr"/>
          </a:lstStyle>
          <a:p>
            <a:pPr/>
            <a:r>
              <a:t>Using boolean indexing, as well as fillna() </a:t>
            </a:r>
          </a:p>
        </p:txBody>
      </p:sp>
      <p:sp>
        <p:nvSpPr>
          <p:cNvPr id="190" name="Out of 18 features, 4 features had null values. For the features sqft_lot, and sqft_living, I grouped them under the null_values array , and used boolean indexing to remove them.…"/>
          <p:cNvSpPr txBox="1"/>
          <p:nvPr>
            <p:ph type="body" idx="1"/>
          </p:nvPr>
        </p:nvSpPr>
        <p:spPr>
          <a:xfrm>
            <a:off x="1206499" y="3260687"/>
            <a:ext cx="21971001" cy="10524260"/>
          </a:xfrm>
          <a:prstGeom prst="rect">
            <a:avLst/>
          </a:prstGeom>
        </p:spPr>
        <p:txBody>
          <a:bodyPr numCol="2" spcCol="1098550"/>
          <a:lstStyle/>
          <a:p>
            <a:pPr/>
            <a:r>
              <a:t>Out of 18 features, 4 features had null values. For the features sqft_lot, and sqft_living, I grouped them under the null_values array , and used boolean indexing to remove them.</a:t>
            </a:r>
          </a:p>
          <a:p>
            <a:pPr/>
            <a:r>
              <a:t>The same is done for the city feature, where it was added to the null array and removed using the same.</a:t>
            </a:r>
          </a:p>
          <a:p>
            <a:pPr/>
            <a:r>
              <a:t>For the yr_built column, empty values suggest that there is no information regarding when the house was built, hence I used the fillna() method to fill the null lanes with the value 0</a:t>
            </a:r>
          </a:p>
        </p:txBody>
      </p:sp>
      <p:pic>
        <p:nvPicPr>
          <p:cNvPr id="191" name="Screenshot 2025-05-13 at 12.12.25 PM.png" descr="Screenshot 2025-05-13 at 12.12.25 PM.png"/>
          <p:cNvPicPr>
            <a:picLocks noChangeAspect="1"/>
          </p:cNvPicPr>
          <p:nvPr/>
        </p:nvPicPr>
        <p:blipFill>
          <a:blip r:embed="rId2">
            <a:extLst/>
          </a:blip>
          <a:stretch>
            <a:fillRect/>
          </a:stretch>
        </p:blipFill>
        <p:spPr>
          <a:xfrm>
            <a:off x="11543157" y="4202962"/>
            <a:ext cx="10463535" cy="1172448"/>
          </a:xfrm>
          <a:prstGeom prst="rect">
            <a:avLst/>
          </a:prstGeom>
          <a:ln w="12700">
            <a:miter lim="400000"/>
          </a:ln>
        </p:spPr>
      </p:pic>
      <p:pic>
        <p:nvPicPr>
          <p:cNvPr id="192" name="Screenshot 2025-05-13 at 12.13.45 PM.png" descr="Screenshot 2025-05-13 at 12.13.45 PM.png"/>
          <p:cNvPicPr>
            <a:picLocks noChangeAspect="1"/>
          </p:cNvPicPr>
          <p:nvPr/>
        </p:nvPicPr>
        <p:blipFill>
          <a:blip r:embed="rId3">
            <a:extLst/>
          </a:blip>
          <a:stretch>
            <a:fillRect/>
          </a:stretch>
        </p:blipFill>
        <p:spPr>
          <a:xfrm>
            <a:off x="11470702" y="6643423"/>
            <a:ext cx="11280912" cy="1394271"/>
          </a:xfrm>
          <a:prstGeom prst="rect">
            <a:avLst/>
          </a:prstGeom>
          <a:ln w="12700">
            <a:miter lim="400000"/>
          </a:ln>
        </p:spPr>
      </p:pic>
      <p:pic>
        <p:nvPicPr>
          <p:cNvPr id="193" name="Screenshot 2025-05-13 at 12.14.35 PM.png" descr="Screenshot 2025-05-13 at 12.14.35 PM.png"/>
          <p:cNvPicPr>
            <a:picLocks noChangeAspect="1"/>
          </p:cNvPicPr>
          <p:nvPr/>
        </p:nvPicPr>
        <p:blipFill>
          <a:blip r:embed="rId4">
            <a:extLst/>
          </a:blip>
          <a:stretch>
            <a:fillRect/>
          </a:stretch>
        </p:blipFill>
        <p:spPr>
          <a:xfrm>
            <a:off x="11546754" y="9305708"/>
            <a:ext cx="11128809" cy="1394271"/>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ID="9" grpId="4" fill="hold">
                                  <p:stCondLst>
                                    <p:cond delay="0"/>
                                  </p:stCondLst>
                                  <p:iterate type="el" backwards="0">
                                    <p:tmAbs val="0"/>
                                  </p:iterate>
                                  <p:childTnLst>
                                    <p:set>
                                      <p:cBhvr>
                                        <p:cTn id="18" fill="hold"/>
                                        <p:tgtEl>
                                          <p:spTgt spid="191"/>
                                        </p:tgtEl>
                                        <p:attrNameLst>
                                          <p:attrName>style.visibility</p:attrName>
                                        </p:attrNameLst>
                                      </p:cBhvr>
                                      <p:to>
                                        <p:strVal val="visible"/>
                                      </p:to>
                                    </p:set>
                                    <p:animEffect filter="dissolve" transition="in">
                                      <p:cBhvr>
                                        <p:cTn id="19" dur="1500"/>
                                        <p:tgtEl>
                                          <p:spTgt spid="191"/>
                                        </p:tgtEl>
                                      </p:cBhvr>
                                    </p:animEffect>
                                  </p:childTnLst>
                                </p:cTn>
                              </p:par>
                            </p:childTnLst>
                          </p:cTn>
                        </p:par>
                      </p:childTnLst>
                    </p:cTn>
                  </p:par>
                  <p:par>
                    <p:cTn id="20" fill="hold">
                      <p:stCondLst>
                        <p:cond delay="indefinite"/>
                      </p:stCondLst>
                      <p:childTnLst>
                        <p:par>
                          <p:cTn id="21" fill="hold">
                            <p:stCondLst>
                              <p:cond delay="0"/>
                            </p:stCondLst>
                            <p:childTnLst>
                              <p:par>
                                <p:cTn id="22" presetClass="entr" nodeType="clickEffect" presetID="9" grpId="5" fill="hold">
                                  <p:stCondLst>
                                    <p:cond delay="0"/>
                                  </p:stCondLst>
                                  <p:iterate type="el" backwards="0">
                                    <p:tmAbs val="0"/>
                                  </p:iterate>
                                  <p:childTnLst>
                                    <p:set>
                                      <p:cBhvr>
                                        <p:cTn id="23" fill="hold"/>
                                        <p:tgtEl>
                                          <p:spTgt spid="192"/>
                                        </p:tgtEl>
                                        <p:attrNameLst>
                                          <p:attrName>style.visibility</p:attrName>
                                        </p:attrNameLst>
                                      </p:cBhvr>
                                      <p:to>
                                        <p:strVal val="visible"/>
                                      </p:to>
                                    </p:set>
                                    <p:animEffect filter="dissolve" transition="in">
                                      <p:cBhvr>
                                        <p:cTn id="24" dur="1500"/>
                                        <p:tgtEl>
                                          <p:spTgt spid="192"/>
                                        </p:tgtEl>
                                      </p:cBhvr>
                                    </p:animEffect>
                                  </p:childTnLst>
                                </p:cTn>
                              </p:par>
                            </p:childTnLst>
                          </p:cTn>
                        </p:par>
                      </p:childTnLst>
                    </p:cTn>
                  </p:par>
                  <p:par>
                    <p:cTn id="25" fill="hold">
                      <p:stCondLst>
                        <p:cond delay="indefinite"/>
                      </p:stCondLst>
                      <p:childTnLst>
                        <p:par>
                          <p:cTn id="26" fill="hold">
                            <p:stCondLst>
                              <p:cond delay="0"/>
                            </p:stCondLst>
                            <p:childTnLst>
                              <p:par>
                                <p:cTn id="27" presetClass="entr" nodeType="clickEffect" presetID="9" grpId="6" fill="hold">
                                  <p:stCondLst>
                                    <p:cond delay="0"/>
                                  </p:stCondLst>
                                  <p:iterate type="el" backwards="0">
                                    <p:tmAbs val="0"/>
                                  </p:iterate>
                                  <p:childTnLst>
                                    <p:set>
                                      <p:cBhvr>
                                        <p:cTn id="28" fill="hold"/>
                                        <p:tgtEl>
                                          <p:spTgt spid="193"/>
                                        </p:tgtEl>
                                        <p:attrNameLst>
                                          <p:attrName>style.visibility</p:attrName>
                                        </p:attrNameLst>
                                      </p:cBhvr>
                                      <p:to>
                                        <p:strVal val="visible"/>
                                      </p:to>
                                    </p:set>
                                    <p:animEffect filter="dissolve" transition="in">
                                      <p:cBhvr>
                                        <p:cTn id="29" dur="1500"/>
                                        <p:tgtEl>
                                          <p:spTgt spid="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3" grpId="6"/>
      <p:bldP build="whole" bldLvl="1" animBg="1" rev="0" advAuto="0" spid="190" grpId="3"/>
      <p:bldP build="whole" bldLvl="1" animBg="1" rev="0" advAuto="0" spid="189" grpId="2"/>
      <p:bldP build="whole" bldLvl="1" animBg="1" rev="0" advAuto="0" spid="192" grpId="5"/>
      <p:bldP build="whole" bldLvl="1" animBg="1" rev="0" advAuto="0" spid="191" grpId="4"/>
      <p:bldP build="whole" bldLvl="1" animBg="1" rev="0" advAuto="0" spid="188" grpId="1"/>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Outlier handling"/>
          <p:cNvSpPr txBox="1"/>
          <p:nvPr>
            <p:ph type="title"/>
          </p:nvPr>
        </p:nvSpPr>
        <p:spPr>
          <a:prstGeom prst="rect">
            <a:avLst/>
          </a:prstGeom>
        </p:spPr>
        <p:txBody>
          <a:bodyPr/>
          <a:lstStyle>
            <a:lvl1pPr algn="ctr" defTabSz="2316421">
              <a:defRPr spc="-95" sz="9500"/>
            </a:lvl1pPr>
          </a:lstStyle>
          <a:p>
            <a:pPr/>
            <a:r>
              <a:t>Outlier handling</a:t>
            </a:r>
          </a:p>
        </p:txBody>
      </p:sp>
      <p:sp>
        <p:nvSpPr>
          <p:cNvPr id="196" name="Using boolean indexing to remove outlier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lgn="ctr"/>
          </a:lstStyle>
          <a:p>
            <a:pPr/>
            <a:r>
              <a:t>Using boolean indexing to remove outliers</a:t>
            </a:r>
          </a:p>
        </p:txBody>
      </p:sp>
      <p:sp>
        <p:nvSpPr>
          <p:cNvPr id="197" name="In order to find outliers, I used box and whisker plots for the features I would soon filter in order to decrease memory, as I would only have to remove the outliers for the most important features.…"/>
          <p:cNvSpPr txBox="1"/>
          <p:nvPr>
            <p:ph type="body" idx="1"/>
          </p:nvPr>
        </p:nvSpPr>
        <p:spPr>
          <a:prstGeom prst="rect">
            <a:avLst/>
          </a:prstGeom>
        </p:spPr>
        <p:txBody>
          <a:bodyPr numCol="2" spcCol="1098550"/>
          <a:lstStyle/>
          <a:p>
            <a:pPr/>
            <a:r>
              <a:t>In order to find outliers, I used box and whisker plots for the features I would soon filter in order to decrease memory, as I would only have to remove the outliers for the most important features. </a:t>
            </a:r>
          </a:p>
          <a:p>
            <a:pPr/>
            <a:r>
              <a:t>Using the quantile() method, and boolean indexing, was able to limit the values up to a certain limit, removing the outliers. </a:t>
            </a:r>
          </a:p>
        </p:txBody>
      </p:sp>
      <p:pic>
        <p:nvPicPr>
          <p:cNvPr id="198" name="Screenshot 2025-05-13 at 12.16.45 PM.png" descr="Screenshot 2025-05-13 at 12.16.45 PM.png"/>
          <p:cNvPicPr>
            <a:picLocks noChangeAspect="1"/>
          </p:cNvPicPr>
          <p:nvPr/>
        </p:nvPicPr>
        <p:blipFill>
          <a:blip r:embed="rId2">
            <a:extLst/>
          </a:blip>
          <a:stretch>
            <a:fillRect/>
          </a:stretch>
        </p:blipFill>
        <p:spPr>
          <a:xfrm>
            <a:off x="11826549" y="4869539"/>
            <a:ext cx="11849970" cy="5765863"/>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9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ID="9" grpId="4" fill="hold">
                                  <p:stCondLst>
                                    <p:cond delay="0"/>
                                  </p:stCondLst>
                                  <p:iterate type="el" backwards="0">
                                    <p:tmAbs val="0"/>
                                  </p:iterate>
                                  <p:childTnLst>
                                    <p:set>
                                      <p:cBhvr>
                                        <p:cTn id="18" fill="hold"/>
                                        <p:tgtEl>
                                          <p:spTgt spid="198"/>
                                        </p:tgtEl>
                                        <p:attrNameLst>
                                          <p:attrName>style.visibility</p:attrName>
                                        </p:attrNameLst>
                                      </p:cBhvr>
                                      <p:to>
                                        <p:strVal val="visible"/>
                                      </p:to>
                                    </p:set>
                                    <p:animEffect filter="dissolve" transition="in">
                                      <p:cBhvr>
                                        <p:cTn id="19" dur="1500"/>
                                        <p:tgtEl>
                                          <p:spTgt spid="1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6" grpId="2"/>
      <p:bldP build="whole" bldLvl="1" animBg="1" rev="0" advAuto="0" spid="197" grpId="3"/>
      <p:bldP build="whole" bldLvl="1" animBg="1" rev="0" advAuto="0" spid="198" grpId="4"/>
      <p:bldP build="whole" bldLvl="1" animBg="1" rev="0" advAuto="0" spid="195" grpId="1"/>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There was no handling of invalid values required"/>
          <p:cNvSpPr txBox="1"/>
          <p:nvPr>
            <p:ph type="title"/>
          </p:nvPr>
        </p:nvSpPr>
        <p:spPr>
          <a:prstGeom prst="rect">
            <a:avLst/>
          </a:prstGeom>
        </p:spPr>
        <p:txBody>
          <a:bodyPr/>
          <a:lstStyle>
            <a:lvl1pPr algn="ctr">
              <a:defRPr spc="-70" sz="7000"/>
            </a:lvl1pPr>
          </a:lstStyle>
          <a:p>
            <a:pPr/>
            <a:r>
              <a:t>There was no handling of invalid values required</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Statistical Analysis"/>
          <p:cNvSpPr txBox="1"/>
          <p:nvPr>
            <p:ph type="title"/>
          </p:nvPr>
        </p:nvSpPr>
        <p:spPr>
          <a:prstGeom prst="rect">
            <a:avLst/>
          </a:prstGeom>
        </p:spPr>
        <p:txBody>
          <a:bodyPr/>
          <a:lstStyle>
            <a:lvl1pPr algn="ctr" defTabSz="2316421">
              <a:defRPr spc="-95" sz="9500"/>
            </a:lvl1pPr>
          </a:lstStyle>
          <a:p>
            <a:pPr/>
            <a:r>
              <a:t>Statistical Analysis</a:t>
            </a:r>
          </a:p>
        </p:txBody>
      </p:sp>
      <p:sp>
        <p:nvSpPr>
          <p:cNvPr id="203" name="Basic statistics and statistical test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lgn="ctr"/>
          </a:lstStyle>
          <a:p>
            <a:pPr/>
            <a:r>
              <a:t>Basic statistics and statistical tests</a:t>
            </a:r>
          </a:p>
        </p:txBody>
      </p:sp>
      <p:sp>
        <p:nvSpPr>
          <p:cNvPr id="204" name="In order to numerically identify any major changes in the housing dataset, I used basic statistics such as mean, median, and quantiles in order to check for outliers, or identify any statistical test that can be used against the data.…"/>
          <p:cNvSpPr txBox="1"/>
          <p:nvPr>
            <p:ph type="body" idx="1"/>
          </p:nvPr>
        </p:nvSpPr>
        <p:spPr>
          <a:prstGeom prst="rect">
            <a:avLst/>
          </a:prstGeom>
        </p:spPr>
        <p:txBody>
          <a:bodyPr/>
          <a:lstStyle/>
          <a:p>
            <a:pPr/>
            <a:r>
              <a:t>In order to numerically identify any major changes in the housing dataset, I used basic statistics such as mean, median, and quantiles in order to check for outliers, or identify any statistical test that can be used against the data.</a:t>
            </a:r>
          </a:p>
          <a:p>
            <a:pPr/>
            <a:r>
              <a:t>For this project, I use hypothesis testing in order to determine If any of the features chosen through filtration show any difference in following a normal distribution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3" grpId="2"/>
      <p:bldP build="whole" bldLvl="1" animBg="1" rev="0" advAuto="0" spid="204" grpId="3"/>
      <p:bldP build="whole" bldLvl="1" animBg="1" rev="0" advAuto="0" spid="202" grpId="1"/>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Descriptive Statistics"/>
          <p:cNvSpPr txBox="1"/>
          <p:nvPr>
            <p:ph type="title"/>
          </p:nvPr>
        </p:nvSpPr>
        <p:spPr>
          <a:prstGeom prst="rect">
            <a:avLst/>
          </a:prstGeom>
        </p:spPr>
        <p:txBody>
          <a:bodyPr/>
          <a:lstStyle>
            <a:lvl1pPr algn="ctr" defTabSz="2316421">
              <a:defRPr spc="-95" sz="9500"/>
            </a:lvl1pPr>
          </a:lstStyle>
          <a:p>
            <a:pPr/>
            <a:r>
              <a:t>Descriptive Statistics</a:t>
            </a:r>
          </a:p>
        </p:txBody>
      </p:sp>
      <p:sp>
        <p:nvSpPr>
          <p:cNvPr id="207" name="I used the describe() function in order to get basic statistics regarding the number of values in each column, as well as the mean, median, and the quantiles of 25% and 75%.…"/>
          <p:cNvSpPr txBox="1"/>
          <p:nvPr>
            <p:ph type="body" idx="1"/>
          </p:nvPr>
        </p:nvSpPr>
        <p:spPr>
          <a:xfrm>
            <a:off x="1206499" y="2839061"/>
            <a:ext cx="21971001" cy="10584437"/>
          </a:xfrm>
          <a:prstGeom prst="rect">
            <a:avLst/>
          </a:prstGeom>
        </p:spPr>
        <p:txBody>
          <a:bodyPr numCol="2" spcCol="1098550"/>
          <a:lstStyle/>
          <a:p>
            <a:pPr/>
            <a:r>
              <a:t>I used the describe() function in order to get basic statistics regarding the number of values in each column, as well as the mean, median, and the quantiles of 25% and 75%.</a:t>
            </a:r>
          </a:p>
          <a:p>
            <a:pPr/>
            <a:r>
              <a:t>As seen on the right, the statistics of the first few columns have changed, due to the data cleaning process.</a:t>
            </a:r>
          </a:p>
        </p:txBody>
      </p:sp>
      <p:pic>
        <p:nvPicPr>
          <p:cNvPr id="208" name="Screenshot 2025-05-13 at 12.17.36 PM.png" descr="Screenshot 2025-05-13 at 12.17.36 PM.png"/>
          <p:cNvPicPr>
            <a:picLocks noChangeAspect="1"/>
          </p:cNvPicPr>
          <p:nvPr/>
        </p:nvPicPr>
        <p:blipFill>
          <a:blip r:embed="rId2">
            <a:extLst/>
          </a:blip>
          <a:stretch>
            <a:fillRect/>
          </a:stretch>
        </p:blipFill>
        <p:spPr>
          <a:xfrm>
            <a:off x="12726219" y="3070190"/>
            <a:ext cx="9837315" cy="5006179"/>
          </a:xfrm>
          <a:prstGeom prst="rect">
            <a:avLst/>
          </a:prstGeom>
          <a:ln w="12700">
            <a:miter lim="400000"/>
          </a:ln>
        </p:spPr>
      </p:pic>
      <p:pic>
        <p:nvPicPr>
          <p:cNvPr id="209" name="Screenshot 2025-05-13 at 12.18.10 PM.png" descr="Screenshot 2025-05-13 at 12.18.10 PM.png"/>
          <p:cNvPicPr>
            <a:picLocks noChangeAspect="1"/>
          </p:cNvPicPr>
          <p:nvPr/>
        </p:nvPicPr>
        <p:blipFill>
          <a:blip r:embed="rId3">
            <a:extLst/>
          </a:blip>
          <a:stretch>
            <a:fillRect/>
          </a:stretch>
        </p:blipFill>
        <p:spPr>
          <a:xfrm>
            <a:off x="12732865" y="8203653"/>
            <a:ext cx="10189880" cy="5006179"/>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0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ID="9" grpId="3" fill="hold">
                                  <p:stCondLst>
                                    <p:cond delay="0"/>
                                  </p:stCondLst>
                                  <p:iterate type="el" backwards="0">
                                    <p:tmAbs val="0"/>
                                  </p:iterate>
                                  <p:childTnLst>
                                    <p:set>
                                      <p:cBhvr>
                                        <p:cTn id="14" fill="hold"/>
                                        <p:tgtEl>
                                          <p:spTgt spid="208"/>
                                        </p:tgtEl>
                                        <p:attrNameLst>
                                          <p:attrName>style.visibility</p:attrName>
                                        </p:attrNameLst>
                                      </p:cBhvr>
                                      <p:to>
                                        <p:strVal val="visible"/>
                                      </p:to>
                                    </p:set>
                                    <p:animEffect filter="dissolve" transition="in">
                                      <p:cBhvr>
                                        <p:cTn id="15" dur="1500"/>
                                        <p:tgtEl>
                                          <p:spTgt spid="208"/>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9" grpId="4" fill="hold">
                                  <p:stCondLst>
                                    <p:cond delay="0"/>
                                  </p:stCondLst>
                                  <p:iterate type="el" backwards="0">
                                    <p:tmAbs val="0"/>
                                  </p:iterate>
                                  <p:childTnLst>
                                    <p:set>
                                      <p:cBhvr>
                                        <p:cTn id="19" fill="hold"/>
                                        <p:tgtEl>
                                          <p:spTgt spid="209"/>
                                        </p:tgtEl>
                                        <p:attrNameLst>
                                          <p:attrName>style.visibility</p:attrName>
                                        </p:attrNameLst>
                                      </p:cBhvr>
                                      <p:to>
                                        <p:strVal val="visible"/>
                                      </p:to>
                                    </p:set>
                                    <p:animEffect filter="dissolve" transition="in">
                                      <p:cBhvr>
                                        <p:cTn id="20" dur="1500"/>
                                        <p:tgtEl>
                                          <p:spTgt spid="2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9" grpId="4"/>
      <p:bldP build="whole" bldLvl="1" animBg="1" rev="0" advAuto="0" spid="208" grpId="3"/>
      <p:bldP build="whole" bldLvl="1" animBg="1" rev="0" advAuto="0" spid="206" grpId="1"/>
      <p:bldP build="whole" bldLvl="1" animBg="1" rev="0" advAuto="0" spid="207" grpId="2"/>
    </p:bldLst>
  </p:timing>
</p:sld>
</file>

<file path=ppt/theme/theme1.xml><?xml version="1.0" encoding="utf-8"?>
<a:theme xmlns:a="http://schemas.openxmlformats.org/drawingml/2006/main" xmlns:r="http://schemas.openxmlformats.org/officeDocument/2006/relationships" name="35_DynamicWavesDark">
  <a:themeElements>
    <a:clrScheme name="35_DynamicWavesDark">
      <a:dk1>
        <a:srgbClr val="FF0000"/>
      </a:dk1>
      <a:lt1>
        <a:srgbClr val="FFFFFF"/>
      </a:lt1>
      <a:dk2>
        <a:srgbClr val="53585F"/>
      </a:dk2>
      <a:lt2>
        <a:srgbClr val="D5D5D5"/>
      </a:lt2>
      <a:accent1>
        <a:srgbClr val="9BAABB"/>
      </a:accent1>
      <a:accent2>
        <a:srgbClr val="4CECD6"/>
      </a:accent2>
      <a:accent3>
        <a:srgbClr val="31FD29"/>
      </a:accent3>
      <a:accent4>
        <a:srgbClr val="FEFB00"/>
      </a:accent4>
      <a:accent5>
        <a:srgbClr val="F8ADB9"/>
      </a:accent5>
      <a:accent6>
        <a:srgbClr val="DE9DFE"/>
      </a:accent6>
      <a:hlink>
        <a:srgbClr val="0000FF"/>
      </a:hlink>
      <a:folHlink>
        <a:srgbClr val="FF00FF"/>
      </a:folHlink>
    </a:clrScheme>
    <a:fontScheme name="35_DynamicWavesDark">
      <a:majorFont>
        <a:latin typeface="Produkt Extralight"/>
        <a:ea typeface="Produkt Extralight"/>
        <a:cs typeface="Produkt Extralight"/>
      </a:majorFont>
      <a:minorFont>
        <a:latin typeface="Produkt Extralight"/>
        <a:ea typeface="Produkt Extralight"/>
        <a:cs typeface="Produkt Extralight"/>
      </a:minorFont>
    </a:fontScheme>
    <a:fmtScheme name="35_DynamicWaves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chemeClr val="accent1">
                <a:satOff val="5092"/>
                <a:lumOff val="-28652"/>
              </a:schemeClr>
            </a:solidFill>
            <a:effectLst/>
            <a:uFillTx/>
            <a:latin typeface="Graphik Light"/>
            <a:ea typeface="Graphik Light"/>
            <a:cs typeface="Graphik Light"/>
            <a:sym typeface="Graphik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5_DynamicWavesDark">
  <a:themeElements>
    <a:clrScheme name="35_DynamicWavesDark">
      <a:dk1>
        <a:srgbClr val="000000"/>
      </a:dk1>
      <a:lt1>
        <a:srgbClr val="FFFFFF"/>
      </a:lt1>
      <a:dk2>
        <a:srgbClr val="53585F"/>
      </a:dk2>
      <a:lt2>
        <a:srgbClr val="D5D5D5"/>
      </a:lt2>
      <a:accent1>
        <a:srgbClr val="9BAABB"/>
      </a:accent1>
      <a:accent2>
        <a:srgbClr val="4CECD6"/>
      </a:accent2>
      <a:accent3>
        <a:srgbClr val="31FD29"/>
      </a:accent3>
      <a:accent4>
        <a:srgbClr val="FEFB00"/>
      </a:accent4>
      <a:accent5>
        <a:srgbClr val="F8ADB9"/>
      </a:accent5>
      <a:accent6>
        <a:srgbClr val="DE9DFE"/>
      </a:accent6>
      <a:hlink>
        <a:srgbClr val="0000FF"/>
      </a:hlink>
      <a:folHlink>
        <a:srgbClr val="FF00FF"/>
      </a:folHlink>
    </a:clrScheme>
    <a:fontScheme name="35_DynamicWavesDark">
      <a:majorFont>
        <a:latin typeface="Produkt Extralight"/>
        <a:ea typeface="Produkt Extralight"/>
        <a:cs typeface="Produkt Extralight"/>
      </a:majorFont>
      <a:minorFont>
        <a:latin typeface="Produkt Extralight"/>
        <a:ea typeface="Produkt Extralight"/>
        <a:cs typeface="Produkt Extralight"/>
      </a:minorFont>
    </a:fontScheme>
    <a:fmtScheme name="35_DynamicWaves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chemeClr val="accent1">
                <a:satOff val="5092"/>
                <a:lumOff val="-28652"/>
              </a:schemeClr>
            </a:solidFill>
            <a:effectLst/>
            <a:uFillTx/>
            <a:latin typeface="Graphik Light"/>
            <a:ea typeface="Graphik Light"/>
            <a:cs typeface="Graphik Light"/>
            <a:sym typeface="Graphik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100000"/>
          </a:lnSpc>
          <a:spcBef>
            <a:spcPts val="4700"/>
          </a:spcBef>
          <a:spcAft>
            <a:spcPts val="0"/>
          </a:spcAft>
          <a:buClrTx/>
          <a:buSzTx/>
          <a:buFontTx/>
          <a:buNone/>
          <a:tabLst/>
          <a:defRPr b="0" baseline="0" cap="none" i="0" spc="0" strike="noStrike" sz="4000" u="none" kumimoji="0" normalizeH="0">
            <a:ln>
              <a:noFill/>
            </a:ln>
            <a:solidFill>
              <a:srgbClr val="FFFFFF"/>
            </a:solidFill>
            <a:effectLst/>
            <a:uFillTx/>
            <a:latin typeface="Graphik Light"/>
            <a:ea typeface="Graphik Light"/>
            <a:cs typeface="Graphik Light"/>
            <a:sym typeface="Graphik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